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tif" ContentType="image/tif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34"/>
  </p:notesMasterIdLst>
  <p:sldIdLst>
    <p:sldId id="256" r:id="rId2"/>
    <p:sldId id="277" r:id="rId3"/>
    <p:sldId id="396" r:id="rId4"/>
    <p:sldId id="394" r:id="rId5"/>
    <p:sldId id="411" r:id="rId6"/>
    <p:sldId id="398" r:id="rId7"/>
    <p:sldId id="442" r:id="rId8"/>
    <p:sldId id="443" r:id="rId9"/>
    <p:sldId id="444" r:id="rId10"/>
    <p:sldId id="445" r:id="rId11"/>
    <p:sldId id="446" r:id="rId12"/>
    <p:sldId id="447" r:id="rId13"/>
    <p:sldId id="448" r:id="rId14"/>
    <p:sldId id="449" r:id="rId15"/>
    <p:sldId id="450" r:id="rId16"/>
    <p:sldId id="451" r:id="rId17"/>
    <p:sldId id="452" r:id="rId18"/>
    <p:sldId id="457" r:id="rId19"/>
    <p:sldId id="454" r:id="rId20"/>
    <p:sldId id="257" r:id="rId21"/>
    <p:sldId id="433" r:id="rId22"/>
    <p:sldId id="455" r:id="rId23"/>
    <p:sldId id="461" r:id="rId24"/>
    <p:sldId id="458" r:id="rId25"/>
    <p:sldId id="459" r:id="rId26"/>
    <p:sldId id="460" r:id="rId27"/>
    <p:sldId id="413" r:id="rId28"/>
    <p:sldId id="270" r:id="rId29"/>
    <p:sldId id="463" r:id="rId30"/>
    <p:sldId id="325" r:id="rId31"/>
    <p:sldId id="326" r:id="rId32"/>
    <p:sldId id="46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chemeClr val="accent4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291"/>
    <a:srgbClr val="465D73"/>
    <a:srgbClr val="455A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953DA3-9221-4BF7-B487-4F9F78379414}" v="72" dt="2022-03-16T14:14:56.8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93457" autoAdjust="0"/>
  </p:normalViewPr>
  <p:slideViewPr>
    <p:cSldViewPr snapToGrid="0">
      <p:cViewPr varScale="1">
        <p:scale>
          <a:sx n="80" d="100"/>
          <a:sy n="80" d="100"/>
        </p:scale>
        <p:origin x="26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AA72B-5079-4437-A04F-5529F0D8A6A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C940-5867-4775-AE6B-421B94D45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25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95A12F-A46D-460A-92B6-CF9381B2169C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852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DC0240-903D-4FF3-837B-06D0B6B07DCE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804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418C50-EE88-48BE-A4D4-A3D45AE44A3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88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E853671-1B8D-4EE5-AEBE-3F649EFEE816}" type="slidenum">
              <a:rPr lang="en-US"/>
              <a:pPr/>
              <a:t>20</a:t>
            </a:fld>
            <a:endParaRPr lang="en-US"/>
          </a:p>
        </p:txBody>
      </p:sp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6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43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E853671-1B8D-4EE5-AEBE-3F649EFEE816}" type="slidenum">
              <a:rPr lang="en-US"/>
              <a:pPr/>
              <a:t>21</a:t>
            </a:fld>
            <a:endParaRPr lang="en-US"/>
          </a:p>
        </p:txBody>
      </p:sp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6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99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204BAF-B00B-4020-AD26-7E3F00905CA7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129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1FE96-4825-488F-8FF0-5A0477CA9062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6439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D92C37-A9DA-4BD0-87F5-6E5D1C0F72BF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435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7D12D2-47D2-4365-9D78-70AF1FDF7009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2846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E6E609-919C-426B-947A-E3983D1760A3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5955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06E88-B88F-4D40-BF05-3970A9A9A58E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0035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31D458-24F1-4353-97A9-0E833BD137EE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5337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8AF2DA-150D-45B7-82BA-7036504AA524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277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0274" y="295730"/>
            <a:ext cx="920466" cy="685578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93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0274" y="295730"/>
            <a:ext cx="920466" cy="685578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571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0274" y="295730"/>
            <a:ext cx="920466" cy="685578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78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0274" y="295730"/>
            <a:ext cx="920466" cy="685578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13656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0274" y="295730"/>
            <a:ext cx="920466" cy="685578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99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0274" y="295730"/>
            <a:ext cx="920466" cy="685578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47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0274" y="295730"/>
            <a:ext cx="920466" cy="685578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35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0274" y="295730"/>
            <a:ext cx="920466" cy="685578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20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0274" y="295730"/>
            <a:ext cx="920466" cy="685578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515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D6646BE-5554-4433-9E9C-7DD77ECF00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69BCE3D-A16E-426E-9068-C35AB8C8F3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F7AA7E7-D227-4A73-8B8A-E3B1619668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BB4F19-5356-4C9C-8A07-575D26EB41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718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DA57B4B-7E23-426E-94C0-200F536E8D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E4C2A4D-E7E6-4E1F-84E3-324D37E61B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2D999D5-572B-478C-84A6-41953E613A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24D4C1-E9ED-4980-A742-DEF350E6E2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831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0274" y="295730"/>
            <a:ext cx="920466" cy="685578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42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0274" y="295730"/>
            <a:ext cx="920466" cy="685578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3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0274" y="295730"/>
            <a:ext cx="920466" cy="685578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7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0274" y="295730"/>
            <a:ext cx="920466" cy="685578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9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0274" y="295730"/>
            <a:ext cx="920466" cy="685578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609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0274" y="295730"/>
            <a:ext cx="920466" cy="685578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89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0274" y="295730"/>
            <a:ext cx="920466" cy="685578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43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0274" y="295730"/>
            <a:ext cx="920466" cy="685578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22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7208444" y="22302"/>
            <a:ext cx="4983556" cy="404296"/>
          </a:xfrm>
          <a:prstGeom prst="rect">
            <a:avLst/>
          </a:prstGeom>
          <a:solidFill>
            <a:srgbClr val="465D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7701663" y="166091"/>
            <a:ext cx="4187649" cy="241017"/>
          </a:xfrm>
          <a:prstGeom prst="rect">
            <a:avLst/>
          </a:prstGeom>
          <a:solidFill>
            <a:srgbClr val="465D73"/>
          </a:solidFill>
        </p:spPr>
      </p:pic>
    </p:spTree>
    <p:extLst>
      <p:ext uri="{BB962C8B-B14F-4D97-AF65-F5344CB8AC3E}">
        <p14:creationId xmlns:p14="http://schemas.microsoft.com/office/powerpoint/2010/main" val="37668792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png"/><Relationship Id="rId5" Type="http://schemas.openxmlformats.org/officeDocument/2006/relationships/oleObject" Target="???" TargetMode="External"/><Relationship Id="rId4" Type="http://schemas.openxmlformats.org/officeDocument/2006/relationships/image" Target="../media/image29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tif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tiff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7.jpe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1.emf"/><Relationship Id="rId4" Type="http://schemas.openxmlformats.org/officeDocument/2006/relationships/image" Target="../media/image53.png"/><Relationship Id="rId9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104194"/>
            <a:ext cx="10371002" cy="3329581"/>
          </a:xfrm>
        </p:spPr>
        <p:txBody>
          <a:bodyPr/>
          <a:lstStyle/>
          <a:p>
            <a:r>
              <a:rPr lang="en-US" dirty="0"/>
              <a:t>Machine Learning in STEM  2023</a:t>
            </a:r>
            <a:br>
              <a:rPr lang="en-US" dirty="0"/>
            </a:br>
            <a:br>
              <a:rPr lang="en-US" dirty="0"/>
            </a:br>
            <a:br>
              <a:rPr lang="en-US" sz="4000" dirty="0"/>
            </a:br>
            <a:r>
              <a:rPr lang="en-US" sz="4000" dirty="0"/>
              <a:t>Transmission Electron Microscopy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Gerd Duscher </a:t>
            </a:r>
          </a:p>
          <a:p>
            <a:r>
              <a:rPr lang="en-US" dirty="0"/>
              <a:t>gduscher@utk.edu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58692" y="5090845"/>
            <a:ext cx="375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Professor: Materials Science</a:t>
            </a:r>
          </a:p>
          <a:p>
            <a:r>
              <a:rPr lang="en-US" dirty="0"/>
              <a:t>Director: Microscopy Facility</a:t>
            </a:r>
          </a:p>
        </p:txBody>
      </p:sp>
    </p:spTree>
    <p:extLst>
      <p:ext uri="{BB962C8B-B14F-4D97-AF65-F5344CB8AC3E}">
        <p14:creationId xmlns:p14="http://schemas.microsoft.com/office/powerpoint/2010/main" val="4186485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1" y="320676"/>
            <a:ext cx="7159625" cy="1431925"/>
          </a:xfrm>
        </p:spPr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Understanding Size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7680326" y="2093913"/>
            <a:ext cx="8707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10 cm</a:t>
            </a:r>
          </a:p>
        </p:txBody>
      </p:sp>
      <p:pic>
        <p:nvPicPr>
          <p:cNvPr id="22532" name="Picture 4" descr="The image “http://www.venture-technologies-llc.com/course/part1_files/v3_slide0028_image014.gif” cannot be displayed, because it contains error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1600201"/>
            <a:ext cx="3775075" cy="407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1889126" y="6284913"/>
            <a:ext cx="17107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Source: CERN</a:t>
            </a:r>
          </a:p>
        </p:txBody>
      </p:sp>
    </p:spTree>
    <p:extLst>
      <p:ext uri="{BB962C8B-B14F-4D97-AF65-F5344CB8AC3E}">
        <p14:creationId xmlns:p14="http://schemas.microsoft.com/office/powerpoint/2010/main" val="2439320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1" y="320676"/>
            <a:ext cx="7159625" cy="1431925"/>
          </a:xfrm>
        </p:spPr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Understanding Size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7680326" y="2093913"/>
            <a:ext cx="7425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1 cm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1524000" y="-1157288"/>
            <a:ext cx="2152650" cy="2317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/>
              <a:t>  </a:t>
            </a:r>
            <a:r>
              <a:rPr lang="en-US" altLang="en-US" sz="12800"/>
              <a:t> </a:t>
            </a:r>
            <a:r>
              <a:rPr lang="en-US" altLang="en-US"/>
              <a:t>                            </a:t>
            </a:r>
          </a:p>
        </p:txBody>
      </p:sp>
      <p:pic>
        <p:nvPicPr>
          <p:cNvPr id="23559" name="Picture 7" descr="v3_slide0029_image0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1600201"/>
            <a:ext cx="3775075" cy="407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562" name="Rectangle 10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1619251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1603376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539876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3566" name="Rectangle 14"/>
          <p:cNvSpPr>
            <a:spLocks noChangeArrowheads="1"/>
          </p:cNvSpPr>
          <p:nvPr/>
        </p:nvSpPr>
        <p:spPr bwMode="auto">
          <a:xfrm>
            <a:off x="1524001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1619251" y="268289"/>
            <a:ext cx="15875" cy="1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3568" name="Rectangle 16"/>
          <p:cNvSpPr>
            <a:spLocks noChangeArrowheads="1"/>
          </p:cNvSpPr>
          <p:nvPr/>
        </p:nvSpPr>
        <p:spPr bwMode="auto">
          <a:xfrm>
            <a:off x="1603376" y="268289"/>
            <a:ext cx="15875" cy="1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3569" name="Rectangle 17"/>
          <p:cNvSpPr>
            <a:spLocks noChangeArrowheads="1"/>
          </p:cNvSpPr>
          <p:nvPr/>
        </p:nvSpPr>
        <p:spPr bwMode="auto">
          <a:xfrm>
            <a:off x="1555751" y="268288"/>
            <a:ext cx="47625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3570" name="Rectangle 18"/>
          <p:cNvSpPr>
            <a:spLocks noChangeArrowheads="1"/>
          </p:cNvSpPr>
          <p:nvPr/>
        </p:nvSpPr>
        <p:spPr bwMode="auto">
          <a:xfrm>
            <a:off x="1524000" y="268289"/>
            <a:ext cx="31750" cy="1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3571" name="Rectangle 19"/>
          <p:cNvSpPr>
            <a:spLocks noChangeArrowheads="1"/>
          </p:cNvSpPr>
          <p:nvPr/>
        </p:nvSpPr>
        <p:spPr bwMode="auto">
          <a:xfrm>
            <a:off x="1593851" y="0"/>
            <a:ext cx="41275" cy="170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3572" name="Line 20"/>
          <p:cNvSpPr>
            <a:spLocks noChangeShapeType="1"/>
          </p:cNvSpPr>
          <p:nvPr/>
        </p:nvSpPr>
        <p:spPr bwMode="auto">
          <a:xfrm>
            <a:off x="1524001" y="0"/>
            <a:ext cx="174625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3" name="Line 21"/>
          <p:cNvSpPr>
            <a:spLocks noChangeShapeType="1"/>
          </p:cNvSpPr>
          <p:nvPr/>
        </p:nvSpPr>
        <p:spPr bwMode="auto">
          <a:xfrm>
            <a:off x="1524001" y="1703388"/>
            <a:ext cx="174625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4" name="Line 22"/>
          <p:cNvSpPr>
            <a:spLocks noChangeShapeType="1"/>
          </p:cNvSpPr>
          <p:nvPr/>
        </p:nvSpPr>
        <p:spPr bwMode="auto">
          <a:xfrm>
            <a:off x="1524000" y="0"/>
            <a:ext cx="0" cy="170338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5" name="Line 23"/>
          <p:cNvSpPr>
            <a:spLocks noChangeShapeType="1"/>
          </p:cNvSpPr>
          <p:nvPr/>
        </p:nvSpPr>
        <p:spPr bwMode="auto">
          <a:xfrm>
            <a:off x="1698625" y="0"/>
            <a:ext cx="0" cy="170338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6" name="Text Box 24"/>
          <p:cNvSpPr txBox="1">
            <a:spLocks noChangeArrowheads="1"/>
          </p:cNvSpPr>
          <p:nvPr/>
        </p:nvSpPr>
        <p:spPr bwMode="auto">
          <a:xfrm>
            <a:off x="1889126" y="6284913"/>
            <a:ext cx="17107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Source: CERN</a:t>
            </a:r>
          </a:p>
        </p:txBody>
      </p:sp>
    </p:spTree>
    <p:extLst>
      <p:ext uri="{BB962C8B-B14F-4D97-AF65-F5344CB8AC3E}">
        <p14:creationId xmlns:p14="http://schemas.microsoft.com/office/powerpoint/2010/main" val="620880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1" y="320676"/>
            <a:ext cx="7159625" cy="1431925"/>
          </a:xfrm>
        </p:spPr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Understanding Size</a:t>
            </a: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7680326" y="2090738"/>
            <a:ext cx="9829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100 </a:t>
            </a:r>
            <a:r>
              <a:rPr lang="en-US" altLang="en-US">
                <a:latin typeface="Symbol" pitchFamily="80" charset="2"/>
              </a:rPr>
              <a:t>m</a:t>
            </a:r>
            <a:r>
              <a:rPr lang="en-US" altLang="en-US"/>
              <a:t>m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1524000" y="-1157288"/>
            <a:ext cx="2152650" cy="2317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/>
              <a:t>  </a:t>
            </a:r>
            <a:r>
              <a:rPr lang="en-US" altLang="en-US" sz="12800"/>
              <a:t> </a:t>
            </a:r>
            <a:r>
              <a:rPr lang="en-US" altLang="en-US"/>
              <a:t>                            </a:t>
            </a: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1619251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1603376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1539876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1524001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1619251" y="268289"/>
            <a:ext cx="15875" cy="1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1603376" y="268289"/>
            <a:ext cx="15875" cy="1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1555751" y="268288"/>
            <a:ext cx="47625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1524000" y="268289"/>
            <a:ext cx="31750" cy="1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4594" name="Rectangle 18"/>
          <p:cNvSpPr>
            <a:spLocks noChangeArrowheads="1"/>
          </p:cNvSpPr>
          <p:nvPr/>
        </p:nvSpPr>
        <p:spPr bwMode="auto">
          <a:xfrm>
            <a:off x="1593851" y="0"/>
            <a:ext cx="41275" cy="170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4595" name="Line 19"/>
          <p:cNvSpPr>
            <a:spLocks noChangeShapeType="1"/>
          </p:cNvSpPr>
          <p:nvPr/>
        </p:nvSpPr>
        <p:spPr bwMode="auto">
          <a:xfrm>
            <a:off x="1524001" y="0"/>
            <a:ext cx="174625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6" name="Line 20"/>
          <p:cNvSpPr>
            <a:spLocks noChangeShapeType="1"/>
          </p:cNvSpPr>
          <p:nvPr/>
        </p:nvSpPr>
        <p:spPr bwMode="auto">
          <a:xfrm>
            <a:off x="1524001" y="1703388"/>
            <a:ext cx="174625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7" name="Line 21"/>
          <p:cNvSpPr>
            <a:spLocks noChangeShapeType="1"/>
          </p:cNvSpPr>
          <p:nvPr/>
        </p:nvSpPr>
        <p:spPr bwMode="auto">
          <a:xfrm>
            <a:off x="1524000" y="0"/>
            <a:ext cx="0" cy="170338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8" name="Line 22"/>
          <p:cNvSpPr>
            <a:spLocks noChangeShapeType="1"/>
          </p:cNvSpPr>
          <p:nvPr/>
        </p:nvSpPr>
        <p:spPr bwMode="auto">
          <a:xfrm>
            <a:off x="1698625" y="0"/>
            <a:ext cx="0" cy="170338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4599" name="Picture 23" descr="ey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1" y="1600201"/>
            <a:ext cx="3775075" cy="4081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600" name="Text Box 24"/>
          <p:cNvSpPr txBox="1">
            <a:spLocks noChangeArrowheads="1"/>
          </p:cNvSpPr>
          <p:nvPr/>
        </p:nvSpPr>
        <p:spPr bwMode="auto">
          <a:xfrm>
            <a:off x="1889126" y="6284913"/>
            <a:ext cx="17107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Source: CERN</a:t>
            </a:r>
          </a:p>
        </p:txBody>
      </p:sp>
    </p:spTree>
    <p:extLst>
      <p:ext uri="{BB962C8B-B14F-4D97-AF65-F5344CB8AC3E}">
        <p14:creationId xmlns:p14="http://schemas.microsoft.com/office/powerpoint/2010/main" val="381701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1" y="320676"/>
            <a:ext cx="7159625" cy="1431925"/>
          </a:xfrm>
        </p:spPr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Understanding Size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7680326" y="2090738"/>
            <a:ext cx="8547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10 </a:t>
            </a:r>
            <a:r>
              <a:rPr lang="en-US" altLang="en-US">
                <a:latin typeface="Symbol" pitchFamily="80" charset="2"/>
              </a:rPr>
              <a:t>m</a:t>
            </a:r>
            <a:r>
              <a:rPr lang="en-US" altLang="en-US"/>
              <a:t>m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1524000" y="-1157288"/>
            <a:ext cx="2152650" cy="2317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/>
              <a:t>  </a:t>
            </a:r>
            <a:r>
              <a:rPr lang="en-US" altLang="en-US" sz="12800"/>
              <a:t> </a:t>
            </a:r>
            <a:r>
              <a:rPr lang="en-US" altLang="en-US"/>
              <a:t>                            </a:t>
            </a: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608" name="Rectangle 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1619251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1603376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5612" name="Rectangle 12"/>
          <p:cNvSpPr>
            <a:spLocks noChangeArrowheads="1"/>
          </p:cNvSpPr>
          <p:nvPr/>
        </p:nvSpPr>
        <p:spPr bwMode="auto">
          <a:xfrm>
            <a:off x="1539876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1524001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5614" name="Rectangle 14"/>
          <p:cNvSpPr>
            <a:spLocks noChangeArrowheads="1"/>
          </p:cNvSpPr>
          <p:nvPr/>
        </p:nvSpPr>
        <p:spPr bwMode="auto">
          <a:xfrm>
            <a:off x="1619251" y="268289"/>
            <a:ext cx="15875" cy="1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1603376" y="268289"/>
            <a:ext cx="15875" cy="1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5616" name="Rectangle 16"/>
          <p:cNvSpPr>
            <a:spLocks noChangeArrowheads="1"/>
          </p:cNvSpPr>
          <p:nvPr/>
        </p:nvSpPr>
        <p:spPr bwMode="auto">
          <a:xfrm>
            <a:off x="1555751" y="268288"/>
            <a:ext cx="47625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5617" name="Rectangle 17"/>
          <p:cNvSpPr>
            <a:spLocks noChangeArrowheads="1"/>
          </p:cNvSpPr>
          <p:nvPr/>
        </p:nvSpPr>
        <p:spPr bwMode="auto">
          <a:xfrm>
            <a:off x="1524000" y="268289"/>
            <a:ext cx="31750" cy="1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5618" name="Rectangle 18"/>
          <p:cNvSpPr>
            <a:spLocks noChangeArrowheads="1"/>
          </p:cNvSpPr>
          <p:nvPr/>
        </p:nvSpPr>
        <p:spPr bwMode="auto">
          <a:xfrm>
            <a:off x="1593851" y="0"/>
            <a:ext cx="41275" cy="170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5619" name="Line 19"/>
          <p:cNvSpPr>
            <a:spLocks noChangeShapeType="1"/>
          </p:cNvSpPr>
          <p:nvPr/>
        </p:nvSpPr>
        <p:spPr bwMode="auto">
          <a:xfrm>
            <a:off x="1524001" y="0"/>
            <a:ext cx="174625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0" name="Line 20"/>
          <p:cNvSpPr>
            <a:spLocks noChangeShapeType="1"/>
          </p:cNvSpPr>
          <p:nvPr/>
        </p:nvSpPr>
        <p:spPr bwMode="auto">
          <a:xfrm>
            <a:off x="1524001" y="1703388"/>
            <a:ext cx="174625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1" name="Line 21"/>
          <p:cNvSpPr>
            <a:spLocks noChangeShapeType="1"/>
          </p:cNvSpPr>
          <p:nvPr/>
        </p:nvSpPr>
        <p:spPr bwMode="auto">
          <a:xfrm>
            <a:off x="1524000" y="0"/>
            <a:ext cx="0" cy="170338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2" name="Line 22"/>
          <p:cNvSpPr>
            <a:spLocks noChangeShapeType="1"/>
          </p:cNvSpPr>
          <p:nvPr/>
        </p:nvSpPr>
        <p:spPr bwMode="auto">
          <a:xfrm>
            <a:off x="1698625" y="0"/>
            <a:ext cx="0" cy="170338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5623" name="Picture 23" descr="eye-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1" y="1600201"/>
            <a:ext cx="3775075" cy="4081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24" name="Text Box 24"/>
          <p:cNvSpPr txBox="1">
            <a:spLocks noChangeArrowheads="1"/>
          </p:cNvSpPr>
          <p:nvPr/>
        </p:nvSpPr>
        <p:spPr bwMode="auto">
          <a:xfrm>
            <a:off x="1889126" y="6284913"/>
            <a:ext cx="17107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Source: CERN</a:t>
            </a:r>
          </a:p>
        </p:txBody>
      </p:sp>
    </p:spTree>
    <p:extLst>
      <p:ext uri="{BB962C8B-B14F-4D97-AF65-F5344CB8AC3E}">
        <p14:creationId xmlns:p14="http://schemas.microsoft.com/office/powerpoint/2010/main" val="458887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1" y="320676"/>
            <a:ext cx="7159625" cy="1431925"/>
          </a:xfrm>
        </p:spPr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Understanding Size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7680326" y="2090738"/>
            <a:ext cx="7264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1 </a:t>
            </a:r>
            <a:r>
              <a:rPr lang="en-US" altLang="en-US">
                <a:latin typeface="Symbol" pitchFamily="80" charset="2"/>
              </a:rPr>
              <a:t>m</a:t>
            </a:r>
            <a:r>
              <a:rPr lang="en-US" altLang="en-US"/>
              <a:t>m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1524000" y="-1157288"/>
            <a:ext cx="2152650" cy="2317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/>
              <a:t>  </a:t>
            </a:r>
            <a:r>
              <a:rPr lang="en-US" altLang="en-US" sz="12800"/>
              <a:t> </a:t>
            </a:r>
            <a:r>
              <a:rPr lang="en-US" altLang="en-US"/>
              <a:t>                            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1619251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1603376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1539876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1524001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1619251" y="268289"/>
            <a:ext cx="15875" cy="1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6639" name="Rectangle 15"/>
          <p:cNvSpPr>
            <a:spLocks noChangeArrowheads="1"/>
          </p:cNvSpPr>
          <p:nvPr/>
        </p:nvSpPr>
        <p:spPr bwMode="auto">
          <a:xfrm>
            <a:off x="1603376" y="268289"/>
            <a:ext cx="15875" cy="1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6640" name="Rectangle 16"/>
          <p:cNvSpPr>
            <a:spLocks noChangeArrowheads="1"/>
          </p:cNvSpPr>
          <p:nvPr/>
        </p:nvSpPr>
        <p:spPr bwMode="auto">
          <a:xfrm>
            <a:off x="1555751" y="268288"/>
            <a:ext cx="47625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1524000" y="268289"/>
            <a:ext cx="31750" cy="1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6642" name="Rectangle 18"/>
          <p:cNvSpPr>
            <a:spLocks noChangeArrowheads="1"/>
          </p:cNvSpPr>
          <p:nvPr/>
        </p:nvSpPr>
        <p:spPr bwMode="auto">
          <a:xfrm>
            <a:off x="1593851" y="0"/>
            <a:ext cx="41275" cy="170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6643" name="Line 19"/>
          <p:cNvSpPr>
            <a:spLocks noChangeShapeType="1"/>
          </p:cNvSpPr>
          <p:nvPr/>
        </p:nvSpPr>
        <p:spPr bwMode="auto">
          <a:xfrm>
            <a:off x="1524001" y="0"/>
            <a:ext cx="174625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4" name="Line 20"/>
          <p:cNvSpPr>
            <a:spLocks noChangeShapeType="1"/>
          </p:cNvSpPr>
          <p:nvPr/>
        </p:nvSpPr>
        <p:spPr bwMode="auto">
          <a:xfrm>
            <a:off x="1524001" y="1703388"/>
            <a:ext cx="174625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5" name="Line 21"/>
          <p:cNvSpPr>
            <a:spLocks noChangeShapeType="1"/>
          </p:cNvSpPr>
          <p:nvPr/>
        </p:nvSpPr>
        <p:spPr bwMode="auto">
          <a:xfrm>
            <a:off x="1524000" y="0"/>
            <a:ext cx="0" cy="170338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6" name="Line 22"/>
          <p:cNvSpPr>
            <a:spLocks noChangeShapeType="1"/>
          </p:cNvSpPr>
          <p:nvPr/>
        </p:nvSpPr>
        <p:spPr bwMode="auto">
          <a:xfrm>
            <a:off x="1698625" y="0"/>
            <a:ext cx="0" cy="170338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7" name="Text Box 23"/>
          <p:cNvSpPr txBox="1">
            <a:spLocks noChangeArrowheads="1"/>
          </p:cNvSpPr>
          <p:nvPr/>
        </p:nvSpPr>
        <p:spPr bwMode="auto">
          <a:xfrm>
            <a:off x="1889126" y="6284913"/>
            <a:ext cx="17107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Source: CERN</a:t>
            </a:r>
          </a:p>
        </p:txBody>
      </p:sp>
      <p:pic>
        <p:nvPicPr>
          <p:cNvPr id="26648" name="Picture 24" descr="eye-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1" y="1600201"/>
            <a:ext cx="3775075" cy="4081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6626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1" y="320676"/>
            <a:ext cx="7159625" cy="1431925"/>
          </a:xfrm>
        </p:spPr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Understanding Size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7680326" y="2093913"/>
            <a:ext cx="9909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100 nm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1524000" y="-1157288"/>
            <a:ext cx="2152650" cy="2317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/>
              <a:t>  </a:t>
            </a:r>
            <a:r>
              <a:rPr lang="en-US" altLang="en-US" sz="12800"/>
              <a:t> </a:t>
            </a:r>
            <a:r>
              <a:rPr lang="en-US" altLang="en-US"/>
              <a:t>                            </a:t>
            </a: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1619251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1603376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1539876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1524001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1619251" y="268289"/>
            <a:ext cx="15875" cy="1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1603376" y="268289"/>
            <a:ext cx="15875" cy="1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1555751" y="268288"/>
            <a:ext cx="47625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7665" name="Rectangle 17"/>
          <p:cNvSpPr>
            <a:spLocks noChangeArrowheads="1"/>
          </p:cNvSpPr>
          <p:nvPr/>
        </p:nvSpPr>
        <p:spPr bwMode="auto">
          <a:xfrm>
            <a:off x="1524000" y="268289"/>
            <a:ext cx="31750" cy="1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7666" name="Rectangle 18"/>
          <p:cNvSpPr>
            <a:spLocks noChangeArrowheads="1"/>
          </p:cNvSpPr>
          <p:nvPr/>
        </p:nvSpPr>
        <p:spPr bwMode="auto">
          <a:xfrm>
            <a:off x="1593851" y="0"/>
            <a:ext cx="41275" cy="170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7667" name="Line 19"/>
          <p:cNvSpPr>
            <a:spLocks noChangeShapeType="1"/>
          </p:cNvSpPr>
          <p:nvPr/>
        </p:nvSpPr>
        <p:spPr bwMode="auto">
          <a:xfrm>
            <a:off x="1524001" y="0"/>
            <a:ext cx="174625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>
            <a:off x="1524001" y="1703388"/>
            <a:ext cx="174625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9" name="Line 21"/>
          <p:cNvSpPr>
            <a:spLocks noChangeShapeType="1"/>
          </p:cNvSpPr>
          <p:nvPr/>
        </p:nvSpPr>
        <p:spPr bwMode="auto">
          <a:xfrm>
            <a:off x="1524000" y="0"/>
            <a:ext cx="0" cy="170338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0" name="Line 22"/>
          <p:cNvSpPr>
            <a:spLocks noChangeShapeType="1"/>
          </p:cNvSpPr>
          <p:nvPr/>
        </p:nvSpPr>
        <p:spPr bwMode="auto">
          <a:xfrm>
            <a:off x="1698625" y="0"/>
            <a:ext cx="0" cy="170338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1" name="Text Box 23"/>
          <p:cNvSpPr txBox="1">
            <a:spLocks noChangeArrowheads="1"/>
          </p:cNvSpPr>
          <p:nvPr/>
        </p:nvSpPr>
        <p:spPr bwMode="auto">
          <a:xfrm>
            <a:off x="1889126" y="6284913"/>
            <a:ext cx="17107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Source: CERN</a:t>
            </a:r>
          </a:p>
        </p:txBody>
      </p:sp>
      <p:pic>
        <p:nvPicPr>
          <p:cNvPr id="27672" name="Picture 24" descr="eye-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1" y="1600201"/>
            <a:ext cx="3775075" cy="4081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00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1" y="320676"/>
            <a:ext cx="7159625" cy="1431925"/>
          </a:xfrm>
        </p:spPr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Understanding Size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7680326" y="2093913"/>
            <a:ext cx="8627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10 nm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1524000" y="-1157288"/>
            <a:ext cx="2152650" cy="2317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/>
              <a:t>  </a:t>
            </a:r>
            <a:r>
              <a:rPr lang="en-US" altLang="en-US" sz="12800"/>
              <a:t> </a:t>
            </a:r>
            <a:r>
              <a:rPr lang="en-US" altLang="en-US"/>
              <a:t>                            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1619251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1603376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1539876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1524001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1619251" y="268289"/>
            <a:ext cx="15875" cy="1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8687" name="Rectangle 15"/>
          <p:cNvSpPr>
            <a:spLocks noChangeArrowheads="1"/>
          </p:cNvSpPr>
          <p:nvPr/>
        </p:nvSpPr>
        <p:spPr bwMode="auto">
          <a:xfrm>
            <a:off x="1603376" y="268289"/>
            <a:ext cx="15875" cy="1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1555751" y="268288"/>
            <a:ext cx="47625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1524000" y="268289"/>
            <a:ext cx="31750" cy="1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8690" name="Rectangle 18"/>
          <p:cNvSpPr>
            <a:spLocks noChangeArrowheads="1"/>
          </p:cNvSpPr>
          <p:nvPr/>
        </p:nvSpPr>
        <p:spPr bwMode="auto">
          <a:xfrm>
            <a:off x="1593851" y="0"/>
            <a:ext cx="41275" cy="170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8691" name="Line 19"/>
          <p:cNvSpPr>
            <a:spLocks noChangeShapeType="1"/>
          </p:cNvSpPr>
          <p:nvPr/>
        </p:nvSpPr>
        <p:spPr bwMode="auto">
          <a:xfrm>
            <a:off x="1524001" y="0"/>
            <a:ext cx="174625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2" name="Line 20"/>
          <p:cNvSpPr>
            <a:spLocks noChangeShapeType="1"/>
          </p:cNvSpPr>
          <p:nvPr/>
        </p:nvSpPr>
        <p:spPr bwMode="auto">
          <a:xfrm>
            <a:off x="1524001" y="1703388"/>
            <a:ext cx="174625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3" name="Line 21"/>
          <p:cNvSpPr>
            <a:spLocks noChangeShapeType="1"/>
          </p:cNvSpPr>
          <p:nvPr/>
        </p:nvSpPr>
        <p:spPr bwMode="auto">
          <a:xfrm>
            <a:off x="1524000" y="0"/>
            <a:ext cx="0" cy="170338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4" name="Line 22"/>
          <p:cNvSpPr>
            <a:spLocks noChangeShapeType="1"/>
          </p:cNvSpPr>
          <p:nvPr/>
        </p:nvSpPr>
        <p:spPr bwMode="auto">
          <a:xfrm>
            <a:off x="1698625" y="0"/>
            <a:ext cx="0" cy="170338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5" name="Text Box 23"/>
          <p:cNvSpPr txBox="1">
            <a:spLocks noChangeArrowheads="1"/>
          </p:cNvSpPr>
          <p:nvPr/>
        </p:nvSpPr>
        <p:spPr bwMode="auto">
          <a:xfrm>
            <a:off x="1889126" y="6284913"/>
            <a:ext cx="17107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Source: CERN</a:t>
            </a:r>
          </a:p>
        </p:txBody>
      </p:sp>
      <p:pic>
        <p:nvPicPr>
          <p:cNvPr id="28696" name="Picture 24" descr="DN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1" y="1600201"/>
            <a:ext cx="3775075" cy="4081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4233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Understanding Size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7680325" y="2093913"/>
            <a:ext cx="7344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1 nm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1524000" y="-1157288"/>
            <a:ext cx="2152650" cy="2317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/>
              <a:t>  </a:t>
            </a:r>
            <a:r>
              <a:rPr lang="en-US" altLang="en-US" sz="12800"/>
              <a:t> </a:t>
            </a:r>
            <a:r>
              <a:rPr lang="en-US" altLang="en-US"/>
              <a:t>                            </a:t>
            </a: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1619251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1603376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1539876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1524001" y="284164"/>
            <a:ext cx="158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619251" y="268289"/>
            <a:ext cx="15875" cy="1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1603376" y="268289"/>
            <a:ext cx="15875" cy="1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9712" name="Rectangle 16"/>
          <p:cNvSpPr>
            <a:spLocks noChangeArrowheads="1"/>
          </p:cNvSpPr>
          <p:nvPr/>
        </p:nvSpPr>
        <p:spPr bwMode="auto">
          <a:xfrm>
            <a:off x="1555751" y="268288"/>
            <a:ext cx="47625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9713" name="Rectangle 17"/>
          <p:cNvSpPr>
            <a:spLocks noChangeArrowheads="1"/>
          </p:cNvSpPr>
          <p:nvPr/>
        </p:nvSpPr>
        <p:spPr bwMode="auto">
          <a:xfrm>
            <a:off x="1524000" y="268289"/>
            <a:ext cx="31750" cy="1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9714" name="Rectangle 18"/>
          <p:cNvSpPr>
            <a:spLocks noChangeArrowheads="1"/>
          </p:cNvSpPr>
          <p:nvPr/>
        </p:nvSpPr>
        <p:spPr bwMode="auto">
          <a:xfrm>
            <a:off x="1593851" y="0"/>
            <a:ext cx="41275" cy="170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</p:txBody>
      </p:sp>
      <p:sp>
        <p:nvSpPr>
          <p:cNvPr id="29715" name="Line 19"/>
          <p:cNvSpPr>
            <a:spLocks noChangeShapeType="1"/>
          </p:cNvSpPr>
          <p:nvPr/>
        </p:nvSpPr>
        <p:spPr bwMode="auto">
          <a:xfrm>
            <a:off x="1524001" y="0"/>
            <a:ext cx="174625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6" name="Line 20"/>
          <p:cNvSpPr>
            <a:spLocks noChangeShapeType="1"/>
          </p:cNvSpPr>
          <p:nvPr/>
        </p:nvSpPr>
        <p:spPr bwMode="auto">
          <a:xfrm>
            <a:off x="1524001" y="1703388"/>
            <a:ext cx="174625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7" name="Line 21"/>
          <p:cNvSpPr>
            <a:spLocks noChangeShapeType="1"/>
          </p:cNvSpPr>
          <p:nvPr/>
        </p:nvSpPr>
        <p:spPr bwMode="auto">
          <a:xfrm>
            <a:off x="1524000" y="0"/>
            <a:ext cx="0" cy="170338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8" name="Line 22"/>
          <p:cNvSpPr>
            <a:spLocks noChangeShapeType="1"/>
          </p:cNvSpPr>
          <p:nvPr/>
        </p:nvSpPr>
        <p:spPr bwMode="auto">
          <a:xfrm>
            <a:off x="1698625" y="0"/>
            <a:ext cx="0" cy="170338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9" name="Text Box 23"/>
          <p:cNvSpPr txBox="1">
            <a:spLocks noChangeArrowheads="1"/>
          </p:cNvSpPr>
          <p:nvPr/>
        </p:nvSpPr>
        <p:spPr bwMode="auto">
          <a:xfrm>
            <a:off x="1889126" y="6284913"/>
            <a:ext cx="17107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Source: CERN</a:t>
            </a:r>
          </a:p>
        </p:txBody>
      </p:sp>
      <p:pic>
        <p:nvPicPr>
          <p:cNvPr id="29720" name="Picture 24" descr="atom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1" y="1600201"/>
            <a:ext cx="3775075" cy="4081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92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1" y="320676"/>
            <a:ext cx="7159625" cy="14319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Macro to </a:t>
            </a:r>
            <a:r>
              <a:rPr lang="en-US" dirty="0" err="1">
                <a:solidFill>
                  <a:srgbClr val="FFFF00"/>
                </a:solidFill>
              </a:rPr>
              <a:t>Nano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macro to nano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78163" y="1600200"/>
            <a:ext cx="6030912" cy="4522788"/>
          </a:xfrm>
        </p:spPr>
      </p:pic>
    </p:spTree>
    <p:extLst>
      <p:ext uri="{BB962C8B-B14F-4D97-AF65-F5344CB8AC3E}">
        <p14:creationId xmlns:p14="http://schemas.microsoft.com/office/powerpoint/2010/main" val="393016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555" y="579262"/>
            <a:ext cx="3814025" cy="55419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359286"/>
            <a:ext cx="4246020" cy="3184515"/>
          </a:xfrm>
          <a:prstGeom prst="rect">
            <a:avLst/>
          </a:prstGeo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609600"/>
            <a:ext cx="91440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3200" dirty="0">
                <a:solidFill>
                  <a:schemeClr val="tx1"/>
                </a:solidFill>
                <a:latin typeface="Arial" pitchFamily="34" charset="0"/>
              </a:rPr>
              <a:t>Education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8195" name="Line 3"/>
          <p:cNvSpPr>
            <a:spLocks noChangeShapeType="1"/>
          </p:cNvSpPr>
          <p:nvPr/>
        </p:nvSpPr>
        <p:spPr bwMode="auto">
          <a:xfrm>
            <a:off x="1524000" y="1316038"/>
            <a:ext cx="5105400" cy="0"/>
          </a:xfrm>
          <a:prstGeom prst="line">
            <a:avLst/>
          </a:prstGeom>
          <a:noFill/>
          <a:ln w="38100">
            <a:solidFill>
              <a:srgbClr val="0C02D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604355" y="1312298"/>
            <a:ext cx="7344318" cy="3046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2000"/>
            <a:r>
              <a:rPr lang="en-US" altLang="en-US" sz="2400" dirty="0">
                <a:solidFill>
                  <a:srgbClr val="F2EC00"/>
                </a:solidFill>
                <a:latin typeface="Arial" pitchFamily="34" charset="0"/>
              </a:rPr>
              <a:t>State of the art electron microscopes </a:t>
            </a:r>
            <a:br>
              <a:rPr lang="en-US" altLang="en-US" sz="2400" dirty="0">
                <a:solidFill>
                  <a:srgbClr val="F2EC00"/>
                </a:solidFill>
                <a:latin typeface="Arial" pitchFamily="34" charset="0"/>
              </a:rPr>
            </a:br>
            <a:r>
              <a:rPr lang="en-US" altLang="en-US" sz="2400" dirty="0">
                <a:latin typeface="Arial" pitchFamily="34" charset="0"/>
              </a:rPr>
              <a:t>	available to graduate student research </a:t>
            </a:r>
            <a:br>
              <a:rPr lang="en-US" altLang="en-US" sz="2400" dirty="0">
                <a:latin typeface="Arial" pitchFamily="34" charset="0"/>
              </a:rPr>
            </a:br>
            <a:r>
              <a:rPr lang="en-US" altLang="en-US" sz="2400" dirty="0">
                <a:latin typeface="Arial" pitchFamily="34" charset="0"/>
              </a:rPr>
              <a:t>	and undergraduate classes</a:t>
            </a:r>
          </a:p>
          <a:p>
            <a:pPr defTabSz="762000"/>
            <a:r>
              <a:rPr lang="en-US" altLang="en-US" sz="2400" dirty="0">
                <a:solidFill>
                  <a:srgbClr val="F2EC00"/>
                </a:solidFill>
                <a:latin typeface="Arial" pitchFamily="34" charset="0"/>
              </a:rPr>
              <a:t>Almost all possible methods of electron microscopy</a:t>
            </a:r>
            <a:br>
              <a:rPr lang="en-US" altLang="en-US" sz="2400" dirty="0">
                <a:solidFill>
                  <a:srgbClr val="008000"/>
                </a:solidFill>
                <a:latin typeface="Arial" pitchFamily="34" charset="0"/>
              </a:rPr>
            </a:br>
            <a:r>
              <a:rPr lang="en-US" altLang="en-US" sz="2400" dirty="0">
                <a:latin typeface="Arial" pitchFamily="34" charset="0"/>
              </a:rPr>
              <a:t>	can be taught and utilized on these devices</a:t>
            </a:r>
          </a:p>
          <a:p>
            <a:pPr defTabSz="762000"/>
            <a:r>
              <a:rPr lang="en-US" altLang="en-US" sz="2400" dirty="0">
                <a:solidFill>
                  <a:srgbClr val="F2EC00"/>
                </a:solidFill>
                <a:latin typeface="Arial" pitchFamily="34" charset="0"/>
              </a:rPr>
              <a:t>Training</a:t>
            </a:r>
          </a:p>
          <a:p>
            <a:pPr lvl="1" defTabSz="762000"/>
            <a:r>
              <a:rPr lang="en-US" altLang="en-US" sz="2400" dirty="0">
                <a:solidFill>
                  <a:srgbClr val="F2EC00"/>
                </a:solidFill>
                <a:latin typeface="Arial" pitchFamily="34" charset="0"/>
              </a:rPr>
              <a:t>	</a:t>
            </a:r>
            <a:r>
              <a:rPr lang="en-US" altLang="en-US" sz="2400" dirty="0">
                <a:latin typeface="Arial" pitchFamily="34" charset="0"/>
              </a:rPr>
              <a:t>so the more specialized instruments </a:t>
            </a:r>
            <a:br>
              <a:rPr lang="en-US" altLang="en-US" sz="2400" dirty="0">
                <a:latin typeface="Arial" pitchFamily="34" charset="0"/>
              </a:rPr>
            </a:br>
            <a:r>
              <a:rPr lang="en-US" altLang="en-US" sz="2400" dirty="0">
                <a:latin typeface="Arial" pitchFamily="34" charset="0"/>
              </a:rPr>
              <a:t>	at ORNL can be used effectively</a:t>
            </a:r>
          </a:p>
        </p:txBody>
      </p:sp>
      <p:pic>
        <p:nvPicPr>
          <p:cNvPr id="1030" name="Picture 6" descr="Joint Institute for Advanced Materia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406" y="6248400"/>
            <a:ext cx="4870027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762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538" r="-9821" b="21766"/>
          <a:stretch/>
        </p:blipFill>
        <p:spPr bwMode="auto">
          <a:xfrm>
            <a:off x="0" y="-93911"/>
            <a:ext cx="13744575" cy="811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968" y="177146"/>
            <a:ext cx="6444577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What is that bright atom 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in the carbon </a:t>
            </a:r>
            <a:r>
              <a:rPr lang="en-US" dirty="0" err="1">
                <a:solidFill>
                  <a:srgbClr val="FFFF00"/>
                </a:solidFill>
              </a:rPr>
              <a:t>nannohorn</a:t>
            </a:r>
            <a:r>
              <a:rPr lang="en-US" dirty="0">
                <a:solidFill>
                  <a:srgbClr val="FFFF00"/>
                </a:solidFill>
              </a:rPr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7860054" y="2357898"/>
            <a:ext cx="304800" cy="3048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2" t="35714" r="36012" b="35714"/>
          <a:stretch/>
        </p:blipFill>
        <p:spPr bwMode="auto">
          <a:xfrm>
            <a:off x="2362201" y="1611176"/>
            <a:ext cx="2728685" cy="2786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43138" y="1942988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  <a:r>
              <a:rPr lang="en-US" baseline="30000" dirty="0"/>
              <a:t>o</a:t>
            </a:r>
            <a:r>
              <a:rPr lang="en-US" dirty="0"/>
              <a:t> tilt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88" y="2888220"/>
            <a:ext cx="8229600" cy="3741886"/>
          </a:xfrm>
        </p:spPr>
      </p:pic>
      <p:sp>
        <p:nvSpPr>
          <p:cNvPr id="7" name="TextBox 6"/>
          <p:cNvSpPr txBox="1"/>
          <p:nvPr/>
        </p:nvSpPr>
        <p:spPr>
          <a:xfrm>
            <a:off x="3327642" y="6382267"/>
            <a:ext cx="776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Si/C ratio = 0.7 with 144 atoms in analyzed area that gives  1 Si atom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6401" y="329027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C-K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82484" y="544238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Si-L</a:t>
            </a:r>
            <a:r>
              <a:rPr lang="en-US" baseline="-250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4983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47990">
            <a:off x="-1916131" y="-7207813"/>
            <a:ext cx="15330024" cy="1533002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480784"/>
              </p:ext>
            </p:extLst>
          </p:nvPr>
        </p:nvGraphicFramePr>
        <p:xfrm>
          <a:off x="7620000" y="1486526"/>
          <a:ext cx="3048000" cy="384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ocument" r:id="rId5" imgW="10463492" imgH="13206349" progId="Word.Document.12">
                  <p:link updateAutomatic="1"/>
                </p:oleObj>
              </mc:Choice>
              <mc:Fallback>
                <p:oleObj name="Document" r:id="rId5" imgW="10463492" imgH="13206349" progId="Word.Document.12">
                  <p:link updateAutomatic="1"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1486526"/>
                        <a:ext cx="3048000" cy="384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2133600" y="457200"/>
            <a:ext cx="82296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>
              <a:buClr>
                <a:srgbClr val="FFFFFF"/>
              </a:buCl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400" dirty="0">
                <a:solidFill>
                  <a:srgbClr val="FFFF00"/>
                </a:solidFill>
                <a:latin typeface="Calibri" pitchFamily="32" charset="0"/>
              </a:rPr>
              <a:t>Transmission Electron Microscope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0" y="1316038"/>
            <a:ext cx="6096000" cy="0"/>
          </a:xfrm>
          <a:prstGeom prst="line">
            <a:avLst/>
          </a:prstGeom>
          <a:noFill/>
          <a:ln w="38100">
            <a:solidFill>
              <a:srgbClr val="0C02D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898650" y="3048000"/>
            <a:ext cx="8312150" cy="34163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762000"/>
            <a:r>
              <a:rPr lang="en-US" altLang="en-US" sz="2400" dirty="0">
                <a:solidFill>
                  <a:srgbClr val="F2EC00"/>
                </a:solidFill>
                <a:latin typeface="Arial" pitchFamily="34" charset="0"/>
              </a:rPr>
              <a:t>Complimentary capabilities to ORNL</a:t>
            </a:r>
          </a:p>
          <a:p>
            <a:pPr lvl="1" defTabSz="762000"/>
            <a:r>
              <a:rPr lang="en-US" altLang="en-US" sz="2400" dirty="0">
                <a:latin typeface="Arial" pitchFamily="34" charset="0"/>
              </a:rPr>
              <a:t>monochromator and cryogenic tomography</a:t>
            </a:r>
            <a:br>
              <a:rPr lang="en-US" altLang="en-US" sz="2400" dirty="0">
                <a:latin typeface="Arial" pitchFamily="34" charset="0"/>
              </a:rPr>
            </a:br>
            <a:r>
              <a:rPr lang="en-US" altLang="en-US" sz="2400" dirty="0">
                <a:latin typeface="Arial" pitchFamily="34" charset="0"/>
              </a:rPr>
              <a:t>	</a:t>
            </a:r>
          </a:p>
          <a:p>
            <a:pPr defTabSz="762000"/>
            <a:r>
              <a:rPr lang="en-US" altLang="en-US" sz="2400" dirty="0">
                <a:solidFill>
                  <a:srgbClr val="F2EC00"/>
                </a:solidFill>
                <a:latin typeface="Arial" pitchFamily="34" charset="0"/>
              </a:rPr>
              <a:t>Biological and polymer materials</a:t>
            </a:r>
            <a:br>
              <a:rPr lang="en-US" altLang="en-US" sz="2400" dirty="0">
                <a:solidFill>
                  <a:srgbClr val="008000"/>
                </a:solidFill>
                <a:latin typeface="Arial" pitchFamily="34" charset="0"/>
              </a:rPr>
            </a:br>
            <a:r>
              <a:rPr lang="en-US" altLang="en-US" sz="2400" dirty="0">
                <a:latin typeface="Arial" pitchFamily="34" charset="0"/>
              </a:rPr>
              <a:t>      a strong research focus at UT </a:t>
            </a:r>
          </a:p>
          <a:p>
            <a:pPr defTabSz="762000">
              <a:buFontTx/>
              <a:buChar char="•"/>
            </a:pPr>
            <a:endParaRPr lang="en-US" altLang="en-US" sz="2400" dirty="0">
              <a:solidFill>
                <a:srgbClr val="FF0000"/>
              </a:solidFill>
              <a:latin typeface="Arial" pitchFamily="34" charset="0"/>
            </a:endParaRPr>
          </a:p>
          <a:p>
            <a:pPr defTabSz="762000"/>
            <a:r>
              <a:rPr lang="en-US" altLang="en-US" sz="2400" dirty="0">
                <a:solidFill>
                  <a:srgbClr val="F2EC00"/>
                </a:solidFill>
                <a:latin typeface="Arial" pitchFamily="34" charset="0"/>
              </a:rPr>
              <a:t>Hybrid materials</a:t>
            </a:r>
          </a:p>
          <a:p>
            <a:pPr lvl="1" defTabSz="762000"/>
            <a:r>
              <a:rPr lang="en-US" altLang="en-US" sz="2400" dirty="0">
                <a:latin typeface="Arial" pitchFamily="34" charset="0"/>
              </a:rPr>
              <a:t>characterization of combination's of soft and solid materials is ideally suited for this instruments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E9ECF-3256-4E05-863C-8AC2DED55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2538" y="1353511"/>
            <a:ext cx="2601852" cy="401796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267200"/>
            <a:ext cx="3833282" cy="2874962"/>
          </a:xfrm>
          <a:prstGeom prst="rect">
            <a:avLst/>
          </a:prstGeom>
        </p:spPr>
      </p:pic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2133600" y="457200"/>
            <a:ext cx="82296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>
              <a:buClr>
                <a:srgbClr val="FFFFFF"/>
              </a:buCl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400" dirty="0">
                <a:solidFill>
                  <a:srgbClr val="FFFF00"/>
                </a:solidFill>
                <a:latin typeface="Calibri" pitchFamily="32" charset="0"/>
              </a:rPr>
              <a:t>Focused Ion Beam 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1" y="1316038"/>
            <a:ext cx="7075891" cy="0"/>
          </a:xfrm>
          <a:prstGeom prst="line">
            <a:avLst/>
          </a:prstGeom>
          <a:noFill/>
          <a:ln w="38100">
            <a:solidFill>
              <a:srgbClr val="0C02D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219139" y="2197594"/>
            <a:ext cx="5708140" cy="31018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762000"/>
            <a:r>
              <a:rPr lang="en-US" altLang="en-US" sz="2400" dirty="0">
                <a:solidFill>
                  <a:srgbClr val="F2EC00"/>
                </a:solidFill>
                <a:latin typeface="Arial" pitchFamily="34" charset="0"/>
              </a:rPr>
              <a:t>Nano-machining </a:t>
            </a:r>
          </a:p>
          <a:p>
            <a:pPr lvl="1" defTabSz="762000"/>
            <a:br>
              <a:rPr lang="en-US" altLang="en-US" sz="2400" dirty="0">
                <a:solidFill>
                  <a:srgbClr val="F2EC00"/>
                </a:solidFill>
                <a:latin typeface="Arial" pitchFamily="34" charset="0"/>
              </a:rPr>
            </a:br>
            <a:r>
              <a:rPr lang="en-US" altLang="en-US" sz="2400" dirty="0">
                <a:latin typeface="Arial" pitchFamily="34" charset="0"/>
              </a:rPr>
              <a:t>	</a:t>
            </a:r>
          </a:p>
          <a:p>
            <a:pPr defTabSz="762000"/>
            <a:r>
              <a:rPr lang="en-US" altLang="en-US" sz="2400" dirty="0">
                <a:solidFill>
                  <a:srgbClr val="F2EC00"/>
                </a:solidFill>
                <a:latin typeface="Arial" pitchFamily="34" charset="0"/>
              </a:rPr>
              <a:t>Electron microscope sample preparation</a:t>
            </a:r>
            <a:br>
              <a:rPr lang="en-US" altLang="en-US" sz="2400" dirty="0">
                <a:solidFill>
                  <a:srgbClr val="008000"/>
                </a:solidFill>
                <a:latin typeface="Arial" pitchFamily="34" charset="0"/>
              </a:rPr>
            </a:br>
            <a:r>
              <a:rPr lang="en-US" altLang="en-US" sz="2400" dirty="0">
                <a:latin typeface="Arial" pitchFamily="34" charset="0"/>
              </a:rPr>
              <a:t>	</a:t>
            </a:r>
            <a:endParaRPr lang="en-US" altLang="en-US" sz="2400" dirty="0">
              <a:solidFill>
                <a:schemeClr val="hlink"/>
              </a:solidFill>
              <a:latin typeface="Arial" pitchFamily="34" charset="0"/>
            </a:endParaRPr>
          </a:p>
          <a:p>
            <a:pPr defTabSz="762000"/>
            <a:endParaRPr lang="en-US" altLang="en-US" sz="2400" dirty="0">
              <a:solidFill>
                <a:srgbClr val="FF0000"/>
              </a:solidFill>
              <a:latin typeface="Arial" pitchFamily="34" charset="0"/>
            </a:endParaRPr>
          </a:p>
          <a:p>
            <a:pPr defTabSz="762000"/>
            <a:r>
              <a:rPr lang="en-US" altLang="en-US" sz="2400" dirty="0">
                <a:solidFill>
                  <a:srgbClr val="F2EC00"/>
                </a:solidFill>
                <a:latin typeface="Arial" pitchFamily="34" charset="0"/>
              </a:rPr>
              <a:t>Electrical and mechanical testing</a:t>
            </a:r>
          </a:p>
          <a:p>
            <a:pPr lvl="1" defTabSz="762000"/>
            <a:r>
              <a:rPr lang="en-US" altLang="en-US" sz="2400" dirty="0">
                <a:solidFill>
                  <a:srgbClr val="F2EC00"/>
                </a:solidFill>
                <a:latin typeface="Arial" pitchFamily="34" charset="0"/>
              </a:rPr>
              <a:t>	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732" y="1346382"/>
            <a:ext cx="2182813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47F085-0B19-4E4E-ACD5-A2857AA2C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1974" y="1346382"/>
            <a:ext cx="2208758" cy="3289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CD554C-536A-45FC-83C1-86720CD4B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3315" y="3599817"/>
            <a:ext cx="946313" cy="267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AD3691-13D3-4DBB-A827-57AF119FF55A}"/>
              </a:ext>
            </a:extLst>
          </p:cNvPr>
          <p:cNvSpPr txBox="1"/>
          <p:nvPr/>
        </p:nvSpPr>
        <p:spPr>
          <a:xfrm>
            <a:off x="8654484" y="3959556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Hydra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34E459-5914-4D61-90D2-646201EF6A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64" y="1833286"/>
            <a:ext cx="489452" cy="5005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0A65F22-BCAD-4609-9F2C-DEE0DA9839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5608" y="1340603"/>
            <a:ext cx="495044" cy="5088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AB6E3D-3DFE-47E6-9EA3-61FBCAA84B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0664" y="2338281"/>
            <a:ext cx="495043" cy="50051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10E8B57-B2CD-4D6B-8CA8-D03E9A0157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4061" y="2837311"/>
            <a:ext cx="495043" cy="5005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CF2D5B2-903F-4738-9D49-FE415968AC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75029" y="1352980"/>
            <a:ext cx="628567" cy="62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003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981200" y="2743201"/>
            <a:ext cx="8515350" cy="2138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39725" indent="-339725">
              <a:spcBef>
                <a:spcPts val="800"/>
              </a:spcBef>
              <a:buClr>
                <a:srgbClr val="FFFFFF"/>
              </a:buClr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en-US" sz="3200" dirty="0">
                <a:solidFill>
                  <a:srgbClr val="FFFFFF"/>
                </a:solidFill>
                <a:latin typeface="Calibri" pitchFamily="32" charset="0"/>
              </a:rPr>
              <a:t> </a:t>
            </a:r>
            <a:endParaRPr lang="en-US" sz="4000" dirty="0">
              <a:solidFill>
                <a:srgbClr val="FFFF00"/>
              </a:solidFill>
              <a:latin typeface="Calibri" pitchFamily="32" charset="0"/>
            </a:endParaRPr>
          </a:p>
        </p:txBody>
      </p:sp>
      <p:pic>
        <p:nvPicPr>
          <p:cNvPr id="3" name="JIAM on a TN quarter3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5045" y="691195"/>
            <a:ext cx="7543800" cy="5657850"/>
          </a:xfrm>
          <a:prstGeom prst="rect">
            <a:avLst/>
          </a:prstGeom>
        </p:spPr>
      </p:pic>
      <p:pic>
        <p:nvPicPr>
          <p:cNvPr id="6" name="Picture 6" descr="Joint Institute for Advanced Materia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32" y="6232524"/>
            <a:ext cx="4870027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19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083" t="11481" r="24167" b="22592"/>
          <a:stretch/>
        </p:blipFill>
        <p:spPr>
          <a:xfrm>
            <a:off x="3733800" y="1805864"/>
            <a:ext cx="4960620" cy="47473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2560320" y="944881"/>
            <a:ext cx="719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 Cell: The smallest unit of a crystal</a:t>
            </a:r>
          </a:p>
        </p:txBody>
      </p:sp>
    </p:spTree>
    <p:extLst>
      <p:ext uri="{BB962C8B-B14F-4D97-AF65-F5344CB8AC3E}">
        <p14:creationId xmlns:p14="http://schemas.microsoft.com/office/powerpoint/2010/main" val="1101581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417" t="19259" r="27083" b="31852"/>
          <a:stretch/>
        </p:blipFill>
        <p:spPr>
          <a:xfrm>
            <a:off x="3673928" y="1066800"/>
            <a:ext cx="5943600" cy="502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05001" y="2027128"/>
            <a:ext cx="15697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Seeing atoms</a:t>
            </a:r>
          </a:p>
          <a:p>
            <a:endParaRPr lang="en-US" sz="2800" dirty="0"/>
          </a:p>
          <a:p>
            <a:r>
              <a:rPr lang="en-US" sz="28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38963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2501" t="22592" r="27499" b="31482"/>
          <a:stretch/>
        </p:blipFill>
        <p:spPr>
          <a:xfrm>
            <a:off x="3733801" y="1676400"/>
            <a:ext cx="5486400" cy="472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5001" y="2027128"/>
            <a:ext cx="15697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Seeing atoms</a:t>
            </a:r>
          </a:p>
          <a:p>
            <a:endParaRPr lang="en-US" sz="2800" dirty="0"/>
          </a:p>
          <a:p>
            <a:r>
              <a:rPr lang="en-US" sz="2800" dirty="0"/>
              <a:t>No,</a:t>
            </a:r>
          </a:p>
          <a:p>
            <a:r>
              <a:rPr lang="en-US" sz="2800" dirty="0"/>
              <a:t> just atomic columns</a:t>
            </a:r>
          </a:p>
        </p:txBody>
      </p:sp>
    </p:spTree>
    <p:extLst>
      <p:ext uri="{BB962C8B-B14F-4D97-AF65-F5344CB8AC3E}">
        <p14:creationId xmlns:p14="http://schemas.microsoft.com/office/powerpoint/2010/main" val="2472826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2906" t="20618" r="28716" b="32613"/>
          <a:stretch/>
        </p:blipFill>
        <p:spPr>
          <a:xfrm>
            <a:off x="3810000" y="1876986"/>
            <a:ext cx="4800600" cy="44476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05001" y="2027129"/>
            <a:ext cx="156971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Seeing atoms</a:t>
            </a:r>
          </a:p>
          <a:p>
            <a:endParaRPr lang="en-US" sz="2800" dirty="0"/>
          </a:p>
          <a:p>
            <a:r>
              <a:rPr lang="en-US" sz="2800" dirty="0"/>
              <a:t>No,</a:t>
            </a:r>
          </a:p>
          <a:p>
            <a:r>
              <a:rPr lang="en-US" sz="2800" dirty="0"/>
              <a:t> just atomic columns</a:t>
            </a:r>
          </a:p>
          <a:p>
            <a:endParaRPr lang="en-US" sz="2800" dirty="0"/>
          </a:p>
          <a:p>
            <a:r>
              <a:rPr lang="en-US" sz="2800" dirty="0"/>
              <a:t>viewed </a:t>
            </a:r>
          </a:p>
          <a:p>
            <a:r>
              <a:rPr lang="en-US" sz="2800" dirty="0"/>
              <a:t>edge</a:t>
            </a:r>
          </a:p>
          <a:p>
            <a:r>
              <a:rPr lang="en-US" sz="2800" dirty="0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4093790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8066-EC2E-4957-9C0B-8D38CD19B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0EE07-D105-4B96-AD58-68ECC3C3E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Image Of Ge-33-for-conf-small">
            <a:extLst>
              <a:ext uri="{FF2B5EF4-FFF2-40B4-BE49-F238E27FC236}">
                <a16:creationId xmlns:a16="http://schemas.microsoft.com/office/drawing/2014/main" id="{BA11C5AB-0259-4394-898F-772ED6EBD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28"/>
            <a:ext cx="12192000" cy="1345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039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Line 2">
            <a:extLst>
              <a:ext uri="{FF2B5EF4-FFF2-40B4-BE49-F238E27FC236}">
                <a16:creationId xmlns:a16="http://schemas.microsoft.com/office/drawing/2014/main" id="{F6CBCB8B-F721-4CBD-8043-1E5B66314B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96326" y="3810000"/>
            <a:ext cx="904875" cy="685800"/>
          </a:xfrm>
          <a:prstGeom prst="line">
            <a:avLst/>
          </a:prstGeom>
          <a:noFill/>
          <a:ln w="12700">
            <a:solidFill>
              <a:srgbClr val="E8000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3" name="Line 3">
            <a:extLst>
              <a:ext uri="{FF2B5EF4-FFF2-40B4-BE49-F238E27FC236}">
                <a16:creationId xmlns:a16="http://schemas.microsoft.com/office/drawing/2014/main" id="{9550D3D0-EB71-4DB9-8953-944BF2D7BE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34376" y="3733801"/>
            <a:ext cx="1190625" cy="747713"/>
          </a:xfrm>
          <a:prstGeom prst="line">
            <a:avLst/>
          </a:prstGeom>
          <a:noFill/>
          <a:ln w="12700">
            <a:solidFill>
              <a:srgbClr val="E8000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E89CC74F-07EA-46E2-9D36-BE9093753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362200"/>
            <a:ext cx="54483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11125" indent="-1111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35000"/>
              </a:spcBef>
              <a:buFontTx/>
              <a:buChar char="•"/>
            </a:pPr>
            <a:r>
              <a:rPr lang="en-US" altLang="en-US" sz="2800" b="1">
                <a:latin typeface="Times New Roman" panose="02020603050405020304" pitchFamily="18" charset="0"/>
              </a:rPr>
              <a:t> One layer with significant Ge reduction as transition layer.</a:t>
            </a:r>
          </a:p>
          <a:p>
            <a:pPr>
              <a:spcBef>
                <a:spcPct val="35000"/>
              </a:spcBef>
              <a:buFontTx/>
              <a:buChar char="•"/>
            </a:pPr>
            <a:endParaRPr lang="en-US" altLang="en-US" sz="2800" b="1">
              <a:latin typeface="Times New Roman" panose="02020603050405020304" pitchFamily="18" charset="0"/>
            </a:endParaRPr>
          </a:p>
          <a:p>
            <a:pPr>
              <a:spcBef>
                <a:spcPct val="35000"/>
              </a:spcBef>
              <a:buFontTx/>
              <a:buChar char="•"/>
            </a:pPr>
            <a:r>
              <a:rPr lang="en-US" altLang="en-US" sz="2200" b="1">
                <a:latin typeface="Times New Roman" panose="02020603050405020304" pitchFamily="18" charset="0"/>
              </a:rPr>
              <a:t> </a:t>
            </a:r>
            <a:r>
              <a:rPr lang="en-US" altLang="en-US" sz="2800" b="1">
                <a:latin typeface="Times New Roman" panose="02020603050405020304" pitchFamily="18" charset="0"/>
              </a:rPr>
              <a:t>Just one layer of Si</a:t>
            </a:r>
            <a:r>
              <a:rPr lang="en-US" altLang="en-US" sz="2800" b="1" baseline="30000">
                <a:latin typeface="Times New Roman" panose="02020603050405020304" pitchFamily="18" charset="0"/>
              </a:rPr>
              <a:t>2+</a:t>
            </a:r>
            <a:r>
              <a:rPr lang="en-US" altLang="en-US" sz="2800" b="1">
                <a:latin typeface="Times New Roman" panose="02020603050405020304" pitchFamily="18" charset="0"/>
              </a:rPr>
              <a:t> before stochiometric SiO</a:t>
            </a:r>
            <a:r>
              <a:rPr lang="en-US" altLang="en-US" sz="2800" b="1" baseline="-25000">
                <a:latin typeface="Times New Roman" panose="02020603050405020304" pitchFamily="18" charset="0"/>
              </a:rPr>
              <a:t>2</a:t>
            </a:r>
            <a:r>
              <a:rPr lang="en-US" altLang="en-US" sz="2800" b="1"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ct val="35000"/>
              </a:spcBef>
              <a:buFontTx/>
              <a:buChar char="•"/>
            </a:pPr>
            <a:endParaRPr lang="en-US" altLang="en-US" sz="2800" b="1">
              <a:latin typeface="Times New Roman" panose="02020603050405020304" pitchFamily="18" charset="0"/>
            </a:endParaRPr>
          </a:p>
          <a:p>
            <a:pPr>
              <a:spcBef>
                <a:spcPct val="35000"/>
              </a:spcBef>
              <a:buFontTx/>
              <a:buChar char="•"/>
            </a:pPr>
            <a:r>
              <a:rPr lang="en-US" altLang="en-US" sz="2800" b="1">
                <a:latin typeface="Times New Roman" panose="02020603050405020304" pitchFamily="18" charset="0"/>
              </a:rPr>
              <a:t>This is consistent with atomically abrupt interface.</a:t>
            </a:r>
          </a:p>
          <a:p>
            <a:pPr>
              <a:spcBef>
                <a:spcPct val="35000"/>
              </a:spcBef>
              <a:buFontTx/>
              <a:buChar char="•"/>
            </a:pPr>
            <a:endParaRPr lang="en-US" altLang="en-US" sz="2800" b="1" baseline="-25000">
              <a:latin typeface="Times New Roman" panose="02020603050405020304" pitchFamily="18" charset="0"/>
            </a:endParaRPr>
          </a:p>
        </p:txBody>
      </p:sp>
      <p:sp>
        <p:nvSpPr>
          <p:cNvPr id="25606" name="Rectangle 6">
            <a:extLst>
              <a:ext uri="{FF2B5EF4-FFF2-40B4-BE49-F238E27FC236}">
                <a16:creationId xmlns:a16="http://schemas.microsoft.com/office/drawing/2014/main" id="{6A0568D0-F764-4C87-9615-B03D131A0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2164" y="4805364"/>
            <a:ext cx="674687" cy="1366837"/>
          </a:xfrm>
          <a:prstGeom prst="rect">
            <a:avLst/>
          </a:prstGeom>
          <a:noFill/>
          <a:ln w="28575" algn="ctr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00"/>
                    </a:gs>
                    <a:gs pos="100000">
                      <a:srgbClr val="FF6600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7E573BD5-D246-4B02-B278-0086C92E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2150" y="177800"/>
            <a:ext cx="3651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3600" b="1">
                <a:latin typeface="Times New Roman" panose="02020603050405020304" pitchFamily="18" charset="0"/>
              </a:rPr>
              <a:t>Ge/SiO</a:t>
            </a:r>
            <a:r>
              <a:rPr lang="en-US" altLang="en-US" sz="3600" b="1" baseline="-25000">
                <a:latin typeface="Times New Roman" panose="02020603050405020304" pitchFamily="18" charset="0"/>
              </a:rPr>
              <a:t>2</a:t>
            </a:r>
            <a:r>
              <a:rPr lang="en-US" altLang="en-US" sz="3600" b="1">
                <a:latin typeface="Times New Roman" panose="02020603050405020304" pitchFamily="18" charset="0"/>
              </a:rPr>
              <a:t> Interface</a:t>
            </a:r>
          </a:p>
        </p:txBody>
      </p:sp>
      <p:pic>
        <p:nvPicPr>
          <p:cNvPr id="25608" name="Picture 8" descr="Image Of Ge-33-for-conf-small-2">
            <a:extLst>
              <a:ext uri="{FF2B5EF4-FFF2-40B4-BE49-F238E27FC236}">
                <a16:creationId xmlns:a16="http://schemas.microsoft.com/office/drawing/2014/main" id="{A9EF7D53-024A-459C-9F10-13A2370B7D12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39000" y="1398589"/>
            <a:ext cx="2838450" cy="1006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9" name="Freeform 9">
            <a:extLst>
              <a:ext uri="{FF2B5EF4-FFF2-40B4-BE49-F238E27FC236}">
                <a16:creationId xmlns:a16="http://schemas.microsoft.com/office/drawing/2014/main" id="{8E2F2C71-0C9C-4214-8660-82089A2B52F9}"/>
              </a:ext>
            </a:extLst>
          </p:cNvPr>
          <p:cNvSpPr>
            <a:spLocks/>
          </p:cNvSpPr>
          <p:nvPr/>
        </p:nvSpPr>
        <p:spPr bwMode="auto">
          <a:xfrm>
            <a:off x="9801226" y="3887788"/>
            <a:ext cx="276225" cy="74612"/>
          </a:xfrm>
          <a:custGeom>
            <a:avLst/>
            <a:gdLst>
              <a:gd name="T0" fmla="*/ 0 w 231"/>
              <a:gd name="T1" fmla="*/ 47123 h 19"/>
              <a:gd name="T2" fmla="*/ 64572 w 231"/>
              <a:gd name="T3" fmla="*/ 35343 h 19"/>
              <a:gd name="T4" fmla="*/ 179367 w 231"/>
              <a:gd name="T5" fmla="*/ 0 h 19"/>
              <a:gd name="T6" fmla="*/ 218828 w 231"/>
              <a:gd name="T7" fmla="*/ 35343 h 19"/>
              <a:gd name="T8" fmla="*/ 276225 w 231"/>
              <a:gd name="T9" fmla="*/ 11781 h 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1" h="19">
                <a:moveTo>
                  <a:pt x="0" y="12"/>
                </a:moveTo>
                <a:cubicBezTo>
                  <a:pt x="29" y="2"/>
                  <a:pt x="12" y="5"/>
                  <a:pt x="54" y="9"/>
                </a:cubicBezTo>
                <a:cubicBezTo>
                  <a:pt x="86" y="4"/>
                  <a:pt x="120" y="10"/>
                  <a:pt x="150" y="0"/>
                </a:cubicBezTo>
                <a:cubicBezTo>
                  <a:pt x="161" y="3"/>
                  <a:pt x="172" y="6"/>
                  <a:pt x="183" y="9"/>
                </a:cubicBezTo>
                <a:cubicBezTo>
                  <a:pt x="197" y="19"/>
                  <a:pt x="211" y="3"/>
                  <a:pt x="231" y="3"/>
                </a:cubicBezTo>
              </a:path>
            </a:pathLst>
          </a:custGeom>
          <a:noFill/>
          <a:ln w="31750" cap="flat" cmpd="sng">
            <a:solidFill>
              <a:srgbClr val="3366F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0" name="Freeform 10">
            <a:extLst>
              <a:ext uri="{FF2B5EF4-FFF2-40B4-BE49-F238E27FC236}">
                <a16:creationId xmlns:a16="http://schemas.microsoft.com/office/drawing/2014/main" id="{342E5B9A-C694-4584-82F3-DAD49A4E7F39}"/>
              </a:ext>
            </a:extLst>
          </p:cNvPr>
          <p:cNvSpPr>
            <a:spLocks/>
          </p:cNvSpPr>
          <p:nvPr/>
        </p:nvSpPr>
        <p:spPr bwMode="auto">
          <a:xfrm flipH="1">
            <a:off x="7239001" y="2649538"/>
            <a:ext cx="2619375" cy="1306512"/>
          </a:xfrm>
          <a:custGeom>
            <a:avLst/>
            <a:gdLst>
              <a:gd name="T0" fmla="*/ 39688 w 264"/>
              <a:gd name="T1" fmla="*/ 1306512 h 59"/>
              <a:gd name="T2" fmla="*/ 89297 w 264"/>
              <a:gd name="T3" fmla="*/ 1284368 h 59"/>
              <a:gd name="T4" fmla="*/ 138906 w 264"/>
              <a:gd name="T5" fmla="*/ 1217935 h 59"/>
              <a:gd name="T6" fmla="*/ 188516 w 264"/>
              <a:gd name="T7" fmla="*/ 1195791 h 59"/>
              <a:gd name="T8" fmla="*/ 238125 w 264"/>
              <a:gd name="T9" fmla="*/ 1129358 h 59"/>
              <a:gd name="T10" fmla="*/ 287734 w 264"/>
              <a:gd name="T11" fmla="*/ 1040781 h 59"/>
              <a:gd name="T12" fmla="*/ 337344 w 264"/>
              <a:gd name="T13" fmla="*/ 1040781 h 59"/>
              <a:gd name="T14" fmla="*/ 386953 w 264"/>
              <a:gd name="T15" fmla="*/ 1062925 h 59"/>
              <a:gd name="T16" fmla="*/ 436563 w 264"/>
              <a:gd name="T17" fmla="*/ 974348 h 59"/>
              <a:gd name="T18" fmla="*/ 486172 w 264"/>
              <a:gd name="T19" fmla="*/ 775049 h 59"/>
              <a:gd name="T20" fmla="*/ 535781 w 264"/>
              <a:gd name="T21" fmla="*/ 597895 h 59"/>
              <a:gd name="T22" fmla="*/ 585391 w 264"/>
              <a:gd name="T23" fmla="*/ 575751 h 59"/>
              <a:gd name="T24" fmla="*/ 635000 w 264"/>
              <a:gd name="T25" fmla="*/ 487174 h 59"/>
              <a:gd name="T26" fmla="*/ 684609 w 264"/>
              <a:gd name="T27" fmla="*/ 597895 h 59"/>
              <a:gd name="T28" fmla="*/ 734219 w 264"/>
              <a:gd name="T29" fmla="*/ 686472 h 59"/>
              <a:gd name="T30" fmla="*/ 783828 w 264"/>
              <a:gd name="T31" fmla="*/ 708617 h 59"/>
              <a:gd name="T32" fmla="*/ 833438 w 264"/>
              <a:gd name="T33" fmla="*/ 553607 h 59"/>
              <a:gd name="T34" fmla="*/ 883047 w 264"/>
              <a:gd name="T35" fmla="*/ 310020 h 59"/>
              <a:gd name="T36" fmla="*/ 932656 w 264"/>
              <a:gd name="T37" fmla="*/ 310020 h 59"/>
              <a:gd name="T38" fmla="*/ 982266 w 264"/>
              <a:gd name="T39" fmla="*/ 354308 h 59"/>
              <a:gd name="T40" fmla="*/ 1031875 w 264"/>
              <a:gd name="T41" fmla="*/ 354308 h 59"/>
              <a:gd name="T42" fmla="*/ 1081484 w 264"/>
              <a:gd name="T43" fmla="*/ 553607 h 59"/>
              <a:gd name="T44" fmla="*/ 1131094 w 264"/>
              <a:gd name="T45" fmla="*/ 531463 h 59"/>
              <a:gd name="T46" fmla="*/ 1180703 w 264"/>
              <a:gd name="T47" fmla="*/ 487174 h 59"/>
              <a:gd name="T48" fmla="*/ 1230313 w 264"/>
              <a:gd name="T49" fmla="*/ 221443 h 59"/>
              <a:gd name="T50" fmla="*/ 1279922 w 264"/>
              <a:gd name="T51" fmla="*/ 177154 h 59"/>
              <a:gd name="T52" fmla="*/ 1329531 w 264"/>
              <a:gd name="T53" fmla="*/ 221443 h 59"/>
              <a:gd name="T54" fmla="*/ 1379141 w 264"/>
              <a:gd name="T55" fmla="*/ 177154 h 59"/>
              <a:gd name="T56" fmla="*/ 1428750 w 264"/>
              <a:gd name="T57" fmla="*/ 354308 h 59"/>
              <a:gd name="T58" fmla="*/ 1478359 w 264"/>
              <a:gd name="T59" fmla="*/ 442885 h 59"/>
              <a:gd name="T60" fmla="*/ 1527969 w 264"/>
              <a:gd name="T61" fmla="*/ 442885 h 59"/>
              <a:gd name="T62" fmla="*/ 1577578 w 264"/>
              <a:gd name="T63" fmla="*/ 221443 h 59"/>
              <a:gd name="T64" fmla="*/ 1627188 w 264"/>
              <a:gd name="T65" fmla="*/ 44289 h 59"/>
              <a:gd name="T66" fmla="*/ 1676797 w 264"/>
              <a:gd name="T67" fmla="*/ 88577 h 59"/>
              <a:gd name="T68" fmla="*/ 1726406 w 264"/>
              <a:gd name="T69" fmla="*/ 88577 h 59"/>
              <a:gd name="T70" fmla="*/ 1776016 w 264"/>
              <a:gd name="T71" fmla="*/ 177154 h 59"/>
              <a:gd name="T72" fmla="*/ 1825625 w 264"/>
              <a:gd name="T73" fmla="*/ 354308 h 59"/>
              <a:gd name="T74" fmla="*/ 1875234 w 264"/>
              <a:gd name="T75" fmla="*/ 398597 h 59"/>
              <a:gd name="T76" fmla="*/ 1924844 w 264"/>
              <a:gd name="T77" fmla="*/ 332164 h 59"/>
              <a:gd name="T78" fmla="*/ 1974453 w 264"/>
              <a:gd name="T79" fmla="*/ 44289 h 59"/>
              <a:gd name="T80" fmla="*/ 2024063 w 264"/>
              <a:gd name="T81" fmla="*/ 44289 h 59"/>
              <a:gd name="T82" fmla="*/ 2073672 w 264"/>
              <a:gd name="T83" fmla="*/ 66433 h 59"/>
              <a:gd name="T84" fmla="*/ 2123281 w 264"/>
              <a:gd name="T85" fmla="*/ 88577 h 59"/>
              <a:gd name="T86" fmla="*/ 2172891 w 264"/>
              <a:gd name="T87" fmla="*/ 265731 h 59"/>
              <a:gd name="T88" fmla="*/ 2222500 w 264"/>
              <a:gd name="T89" fmla="*/ 354308 h 59"/>
              <a:gd name="T90" fmla="*/ 2272109 w 264"/>
              <a:gd name="T91" fmla="*/ 310020 h 59"/>
              <a:gd name="T92" fmla="*/ 2321719 w 264"/>
              <a:gd name="T93" fmla="*/ 132866 h 59"/>
              <a:gd name="T94" fmla="*/ 2371328 w 264"/>
              <a:gd name="T95" fmla="*/ 66433 h 59"/>
              <a:gd name="T96" fmla="*/ 2420938 w 264"/>
              <a:gd name="T97" fmla="*/ 132866 h 59"/>
              <a:gd name="T98" fmla="*/ 2470547 w 264"/>
              <a:gd name="T99" fmla="*/ 199298 h 59"/>
              <a:gd name="T100" fmla="*/ 2520156 w 264"/>
              <a:gd name="T101" fmla="*/ 332164 h 59"/>
              <a:gd name="T102" fmla="*/ 2569766 w 264"/>
              <a:gd name="T103" fmla="*/ 487174 h 59"/>
              <a:gd name="T104" fmla="*/ 2619375 w 264"/>
              <a:gd name="T105" fmla="*/ 487174 h 5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264" h="59">
                <a:moveTo>
                  <a:pt x="0" y="59"/>
                </a:moveTo>
                <a:lnTo>
                  <a:pt x="1" y="59"/>
                </a:lnTo>
                <a:lnTo>
                  <a:pt x="2" y="59"/>
                </a:lnTo>
                <a:lnTo>
                  <a:pt x="3" y="59"/>
                </a:lnTo>
                <a:lnTo>
                  <a:pt x="4" y="59"/>
                </a:lnTo>
                <a:lnTo>
                  <a:pt x="5" y="58"/>
                </a:lnTo>
                <a:lnTo>
                  <a:pt x="6" y="58"/>
                </a:lnTo>
                <a:lnTo>
                  <a:pt x="7" y="58"/>
                </a:lnTo>
                <a:lnTo>
                  <a:pt x="8" y="58"/>
                </a:lnTo>
                <a:lnTo>
                  <a:pt x="9" y="58"/>
                </a:lnTo>
                <a:lnTo>
                  <a:pt x="10" y="57"/>
                </a:lnTo>
                <a:lnTo>
                  <a:pt x="11" y="57"/>
                </a:lnTo>
                <a:lnTo>
                  <a:pt x="12" y="56"/>
                </a:lnTo>
                <a:lnTo>
                  <a:pt x="13" y="56"/>
                </a:lnTo>
                <a:lnTo>
                  <a:pt x="14" y="55"/>
                </a:lnTo>
                <a:lnTo>
                  <a:pt x="15" y="55"/>
                </a:lnTo>
                <a:lnTo>
                  <a:pt x="16" y="55"/>
                </a:lnTo>
                <a:lnTo>
                  <a:pt x="17" y="55"/>
                </a:lnTo>
                <a:lnTo>
                  <a:pt x="18" y="54"/>
                </a:lnTo>
                <a:lnTo>
                  <a:pt x="19" y="54"/>
                </a:lnTo>
                <a:lnTo>
                  <a:pt x="20" y="54"/>
                </a:lnTo>
                <a:lnTo>
                  <a:pt x="21" y="53"/>
                </a:lnTo>
                <a:lnTo>
                  <a:pt x="22" y="53"/>
                </a:lnTo>
                <a:lnTo>
                  <a:pt x="23" y="52"/>
                </a:lnTo>
                <a:lnTo>
                  <a:pt x="24" y="51"/>
                </a:lnTo>
                <a:lnTo>
                  <a:pt x="25" y="50"/>
                </a:lnTo>
                <a:lnTo>
                  <a:pt x="26" y="48"/>
                </a:lnTo>
                <a:lnTo>
                  <a:pt x="27" y="47"/>
                </a:lnTo>
                <a:lnTo>
                  <a:pt x="28" y="47"/>
                </a:lnTo>
                <a:lnTo>
                  <a:pt x="29" y="47"/>
                </a:lnTo>
                <a:lnTo>
                  <a:pt x="30" y="46"/>
                </a:lnTo>
                <a:lnTo>
                  <a:pt x="31" y="46"/>
                </a:lnTo>
                <a:lnTo>
                  <a:pt x="32" y="46"/>
                </a:lnTo>
                <a:lnTo>
                  <a:pt x="33" y="46"/>
                </a:lnTo>
                <a:lnTo>
                  <a:pt x="34" y="47"/>
                </a:lnTo>
                <a:lnTo>
                  <a:pt x="35" y="48"/>
                </a:lnTo>
                <a:lnTo>
                  <a:pt x="36" y="48"/>
                </a:lnTo>
                <a:lnTo>
                  <a:pt x="37" y="48"/>
                </a:lnTo>
                <a:lnTo>
                  <a:pt x="38" y="48"/>
                </a:lnTo>
                <a:lnTo>
                  <a:pt x="39" y="48"/>
                </a:lnTo>
                <a:lnTo>
                  <a:pt x="40" y="47"/>
                </a:lnTo>
                <a:lnTo>
                  <a:pt x="41" y="47"/>
                </a:lnTo>
                <a:lnTo>
                  <a:pt x="42" y="47"/>
                </a:lnTo>
                <a:lnTo>
                  <a:pt x="43" y="46"/>
                </a:lnTo>
                <a:lnTo>
                  <a:pt x="44" y="44"/>
                </a:lnTo>
                <a:lnTo>
                  <a:pt x="45" y="43"/>
                </a:lnTo>
                <a:lnTo>
                  <a:pt x="46" y="41"/>
                </a:lnTo>
                <a:lnTo>
                  <a:pt x="47" y="39"/>
                </a:lnTo>
                <a:lnTo>
                  <a:pt x="48" y="37"/>
                </a:lnTo>
                <a:lnTo>
                  <a:pt x="49" y="35"/>
                </a:lnTo>
                <a:lnTo>
                  <a:pt x="50" y="33"/>
                </a:lnTo>
                <a:lnTo>
                  <a:pt x="51" y="31"/>
                </a:lnTo>
                <a:lnTo>
                  <a:pt x="52" y="29"/>
                </a:lnTo>
                <a:lnTo>
                  <a:pt x="53" y="28"/>
                </a:lnTo>
                <a:lnTo>
                  <a:pt x="54" y="27"/>
                </a:lnTo>
                <a:lnTo>
                  <a:pt x="55" y="26"/>
                </a:lnTo>
                <a:lnTo>
                  <a:pt x="56" y="24"/>
                </a:lnTo>
                <a:lnTo>
                  <a:pt x="57" y="24"/>
                </a:lnTo>
                <a:lnTo>
                  <a:pt x="58" y="24"/>
                </a:lnTo>
                <a:lnTo>
                  <a:pt x="59" y="26"/>
                </a:lnTo>
                <a:lnTo>
                  <a:pt x="60" y="25"/>
                </a:lnTo>
                <a:lnTo>
                  <a:pt x="61" y="25"/>
                </a:lnTo>
                <a:lnTo>
                  <a:pt x="62" y="25"/>
                </a:lnTo>
                <a:lnTo>
                  <a:pt x="63" y="23"/>
                </a:lnTo>
                <a:lnTo>
                  <a:pt x="64" y="22"/>
                </a:lnTo>
                <a:lnTo>
                  <a:pt x="65" y="22"/>
                </a:lnTo>
                <a:lnTo>
                  <a:pt x="66" y="22"/>
                </a:lnTo>
                <a:lnTo>
                  <a:pt x="67" y="23"/>
                </a:lnTo>
                <a:lnTo>
                  <a:pt x="68" y="26"/>
                </a:lnTo>
                <a:lnTo>
                  <a:pt x="69" y="27"/>
                </a:lnTo>
                <a:lnTo>
                  <a:pt x="70" y="28"/>
                </a:lnTo>
                <a:lnTo>
                  <a:pt x="71" y="30"/>
                </a:lnTo>
                <a:lnTo>
                  <a:pt x="72" y="31"/>
                </a:lnTo>
                <a:lnTo>
                  <a:pt x="73" y="31"/>
                </a:lnTo>
                <a:lnTo>
                  <a:pt x="74" y="31"/>
                </a:lnTo>
                <a:lnTo>
                  <a:pt x="75" y="31"/>
                </a:lnTo>
                <a:lnTo>
                  <a:pt x="76" y="32"/>
                </a:lnTo>
                <a:lnTo>
                  <a:pt x="77" y="32"/>
                </a:lnTo>
                <a:lnTo>
                  <a:pt x="78" y="32"/>
                </a:lnTo>
                <a:lnTo>
                  <a:pt x="79" y="32"/>
                </a:lnTo>
                <a:lnTo>
                  <a:pt x="80" y="32"/>
                </a:lnTo>
                <a:lnTo>
                  <a:pt x="81" y="31"/>
                </a:lnTo>
                <a:lnTo>
                  <a:pt x="82" y="30"/>
                </a:lnTo>
                <a:lnTo>
                  <a:pt x="83" y="26"/>
                </a:lnTo>
                <a:lnTo>
                  <a:pt x="84" y="25"/>
                </a:lnTo>
                <a:lnTo>
                  <a:pt x="85" y="22"/>
                </a:lnTo>
                <a:lnTo>
                  <a:pt x="86" y="20"/>
                </a:lnTo>
                <a:lnTo>
                  <a:pt x="87" y="19"/>
                </a:lnTo>
                <a:lnTo>
                  <a:pt x="88" y="16"/>
                </a:lnTo>
                <a:lnTo>
                  <a:pt x="89" y="14"/>
                </a:lnTo>
                <a:lnTo>
                  <a:pt x="90" y="12"/>
                </a:lnTo>
                <a:lnTo>
                  <a:pt x="91" y="11"/>
                </a:lnTo>
                <a:lnTo>
                  <a:pt x="92" y="11"/>
                </a:lnTo>
                <a:lnTo>
                  <a:pt x="93" y="12"/>
                </a:lnTo>
                <a:lnTo>
                  <a:pt x="94" y="14"/>
                </a:lnTo>
                <a:lnTo>
                  <a:pt x="95" y="16"/>
                </a:lnTo>
                <a:lnTo>
                  <a:pt x="96" y="16"/>
                </a:lnTo>
                <a:lnTo>
                  <a:pt x="97" y="16"/>
                </a:lnTo>
                <a:lnTo>
                  <a:pt x="98" y="16"/>
                </a:lnTo>
                <a:lnTo>
                  <a:pt x="99" y="16"/>
                </a:lnTo>
                <a:lnTo>
                  <a:pt x="100" y="15"/>
                </a:lnTo>
                <a:lnTo>
                  <a:pt x="101" y="13"/>
                </a:lnTo>
                <a:lnTo>
                  <a:pt x="102" y="15"/>
                </a:lnTo>
                <a:lnTo>
                  <a:pt x="103" y="15"/>
                </a:lnTo>
                <a:lnTo>
                  <a:pt x="104" y="16"/>
                </a:lnTo>
                <a:lnTo>
                  <a:pt x="105" y="17"/>
                </a:lnTo>
                <a:lnTo>
                  <a:pt x="106" y="18"/>
                </a:lnTo>
                <a:lnTo>
                  <a:pt x="107" y="21"/>
                </a:lnTo>
                <a:lnTo>
                  <a:pt x="108" y="25"/>
                </a:lnTo>
                <a:lnTo>
                  <a:pt x="109" y="25"/>
                </a:lnTo>
                <a:lnTo>
                  <a:pt x="110" y="26"/>
                </a:lnTo>
                <a:lnTo>
                  <a:pt x="111" y="26"/>
                </a:lnTo>
                <a:lnTo>
                  <a:pt x="112" y="24"/>
                </a:lnTo>
                <a:lnTo>
                  <a:pt x="113" y="24"/>
                </a:lnTo>
                <a:lnTo>
                  <a:pt x="114" y="24"/>
                </a:lnTo>
                <a:lnTo>
                  <a:pt x="115" y="25"/>
                </a:lnTo>
                <a:lnTo>
                  <a:pt x="116" y="24"/>
                </a:lnTo>
                <a:lnTo>
                  <a:pt x="117" y="23"/>
                </a:lnTo>
                <a:lnTo>
                  <a:pt x="118" y="24"/>
                </a:lnTo>
                <a:lnTo>
                  <a:pt x="119" y="22"/>
                </a:lnTo>
                <a:lnTo>
                  <a:pt x="120" y="20"/>
                </a:lnTo>
                <a:lnTo>
                  <a:pt x="121" y="18"/>
                </a:lnTo>
                <a:lnTo>
                  <a:pt x="122" y="16"/>
                </a:lnTo>
                <a:lnTo>
                  <a:pt x="123" y="13"/>
                </a:lnTo>
                <a:lnTo>
                  <a:pt x="124" y="10"/>
                </a:lnTo>
                <a:lnTo>
                  <a:pt x="125" y="9"/>
                </a:lnTo>
                <a:lnTo>
                  <a:pt x="126" y="8"/>
                </a:lnTo>
                <a:lnTo>
                  <a:pt x="127" y="8"/>
                </a:lnTo>
                <a:lnTo>
                  <a:pt x="128" y="7"/>
                </a:lnTo>
                <a:lnTo>
                  <a:pt x="129" y="8"/>
                </a:lnTo>
                <a:lnTo>
                  <a:pt x="130" y="9"/>
                </a:lnTo>
                <a:lnTo>
                  <a:pt x="131" y="8"/>
                </a:lnTo>
                <a:lnTo>
                  <a:pt x="132" y="9"/>
                </a:lnTo>
                <a:lnTo>
                  <a:pt x="133" y="10"/>
                </a:lnTo>
                <a:lnTo>
                  <a:pt x="134" y="10"/>
                </a:lnTo>
                <a:lnTo>
                  <a:pt x="135" y="10"/>
                </a:lnTo>
                <a:lnTo>
                  <a:pt x="136" y="9"/>
                </a:lnTo>
                <a:lnTo>
                  <a:pt x="137" y="8"/>
                </a:lnTo>
                <a:lnTo>
                  <a:pt x="138" y="7"/>
                </a:lnTo>
                <a:lnTo>
                  <a:pt x="139" y="8"/>
                </a:lnTo>
                <a:lnTo>
                  <a:pt x="140" y="9"/>
                </a:lnTo>
                <a:lnTo>
                  <a:pt x="141" y="10"/>
                </a:lnTo>
                <a:lnTo>
                  <a:pt x="142" y="11"/>
                </a:lnTo>
                <a:lnTo>
                  <a:pt x="143" y="13"/>
                </a:lnTo>
                <a:lnTo>
                  <a:pt x="144" y="16"/>
                </a:lnTo>
                <a:lnTo>
                  <a:pt x="145" y="18"/>
                </a:lnTo>
                <a:lnTo>
                  <a:pt x="146" y="19"/>
                </a:lnTo>
                <a:lnTo>
                  <a:pt x="147" y="20"/>
                </a:lnTo>
                <a:lnTo>
                  <a:pt x="148" y="20"/>
                </a:lnTo>
                <a:lnTo>
                  <a:pt x="149" y="20"/>
                </a:lnTo>
                <a:lnTo>
                  <a:pt x="150" y="20"/>
                </a:lnTo>
                <a:lnTo>
                  <a:pt x="151" y="19"/>
                </a:lnTo>
                <a:lnTo>
                  <a:pt x="152" y="20"/>
                </a:lnTo>
                <a:lnTo>
                  <a:pt x="153" y="20"/>
                </a:lnTo>
                <a:lnTo>
                  <a:pt x="154" y="20"/>
                </a:lnTo>
                <a:lnTo>
                  <a:pt x="155" y="20"/>
                </a:lnTo>
                <a:lnTo>
                  <a:pt x="156" y="18"/>
                </a:lnTo>
                <a:lnTo>
                  <a:pt x="157" y="17"/>
                </a:lnTo>
                <a:lnTo>
                  <a:pt x="158" y="13"/>
                </a:lnTo>
                <a:lnTo>
                  <a:pt x="159" y="10"/>
                </a:lnTo>
                <a:lnTo>
                  <a:pt x="160" y="9"/>
                </a:lnTo>
                <a:lnTo>
                  <a:pt x="161" y="6"/>
                </a:lnTo>
                <a:lnTo>
                  <a:pt x="162" y="3"/>
                </a:lnTo>
                <a:lnTo>
                  <a:pt x="163" y="2"/>
                </a:lnTo>
                <a:lnTo>
                  <a:pt x="164" y="2"/>
                </a:lnTo>
                <a:lnTo>
                  <a:pt x="165" y="2"/>
                </a:lnTo>
                <a:lnTo>
                  <a:pt x="166" y="3"/>
                </a:lnTo>
                <a:lnTo>
                  <a:pt x="167" y="3"/>
                </a:lnTo>
                <a:lnTo>
                  <a:pt x="168" y="3"/>
                </a:lnTo>
                <a:lnTo>
                  <a:pt x="169" y="4"/>
                </a:lnTo>
                <a:lnTo>
                  <a:pt x="170" y="4"/>
                </a:lnTo>
                <a:lnTo>
                  <a:pt x="171" y="3"/>
                </a:lnTo>
                <a:lnTo>
                  <a:pt x="172" y="4"/>
                </a:lnTo>
                <a:lnTo>
                  <a:pt x="173" y="5"/>
                </a:lnTo>
                <a:lnTo>
                  <a:pt x="174" y="4"/>
                </a:lnTo>
                <a:lnTo>
                  <a:pt x="175" y="4"/>
                </a:lnTo>
                <a:lnTo>
                  <a:pt x="176" y="3"/>
                </a:lnTo>
                <a:lnTo>
                  <a:pt x="177" y="5"/>
                </a:lnTo>
                <a:lnTo>
                  <a:pt x="178" y="7"/>
                </a:lnTo>
                <a:lnTo>
                  <a:pt x="179" y="8"/>
                </a:lnTo>
                <a:lnTo>
                  <a:pt x="180" y="9"/>
                </a:lnTo>
                <a:lnTo>
                  <a:pt x="181" y="13"/>
                </a:lnTo>
                <a:lnTo>
                  <a:pt x="182" y="15"/>
                </a:lnTo>
                <a:lnTo>
                  <a:pt x="183" y="16"/>
                </a:lnTo>
                <a:lnTo>
                  <a:pt x="184" y="16"/>
                </a:lnTo>
                <a:lnTo>
                  <a:pt x="185" y="16"/>
                </a:lnTo>
                <a:lnTo>
                  <a:pt x="186" y="16"/>
                </a:lnTo>
                <a:lnTo>
                  <a:pt x="187" y="16"/>
                </a:lnTo>
                <a:lnTo>
                  <a:pt x="188" y="17"/>
                </a:lnTo>
                <a:lnTo>
                  <a:pt x="189" y="18"/>
                </a:lnTo>
                <a:lnTo>
                  <a:pt x="190" y="18"/>
                </a:lnTo>
                <a:lnTo>
                  <a:pt x="191" y="18"/>
                </a:lnTo>
                <a:lnTo>
                  <a:pt x="192" y="17"/>
                </a:lnTo>
                <a:lnTo>
                  <a:pt x="193" y="16"/>
                </a:lnTo>
                <a:lnTo>
                  <a:pt x="194" y="15"/>
                </a:lnTo>
                <a:lnTo>
                  <a:pt x="195" y="10"/>
                </a:lnTo>
                <a:lnTo>
                  <a:pt x="196" y="8"/>
                </a:lnTo>
                <a:lnTo>
                  <a:pt x="197" y="5"/>
                </a:lnTo>
                <a:lnTo>
                  <a:pt x="198" y="4"/>
                </a:lnTo>
                <a:lnTo>
                  <a:pt x="199" y="2"/>
                </a:lnTo>
                <a:lnTo>
                  <a:pt x="200" y="0"/>
                </a:lnTo>
                <a:lnTo>
                  <a:pt x="201" y="0"/>
                </a:lnTo>
                <a:lnTo>
                  <a:pt x="202" y="1"/>
                </a:lnTo>
                <a:lnTo>
                  <a:pt x="203" y="2"/>
                </a:lnTo>
                <a:lnTo>
                  <a:pt x="204" y="2"/>
                </a:lnTo>
                <a:lnTo>
                  <a:pt x="205" y="4"/>
                </a:lnTo>
                <a:lnTo>
                  <a:pt x="206" y="3"/>
                </a:lnTo>
                <a:lnTo>
                  <a:pt x="207" y="3"/>
                </a:lnTo>
                <a:lnTo>
                  <a:pt x="208" y="4"/>
                </a:lnTo>
                <a:lnTo>
                  <a:pt x="209" y="3"/>
                </a:lnTo>
                <a:lnTo>
                  <a:pt x="210" y="2"/>
                </a:lnTo>
                <a:lnTo>
                  <a:pt x="211" y="3"/>
                </a:lnTo>
                <a:lnTo>
                  <a:pt x="212" y="2"/>
                </a:lnTo>
                <a:lnTo>
                  <a:pt x="213" y="2"/>
                </a:lnTo>
                <a:lnTo>
                  <a:pt x="214" y="4"/>
                </a:lnTo>
                <a:lnTo>
                  <a:pt x="215" y="5"/>
                </a:lnTo>
                <a:lnTo>
                  <a:pt x="216" y="7"/>
                </a:lnTo>
                <a:lnTo>
                  <a:pt x="217" y="8"/>
                </a:lnTo>
                <a:lnTo>
                  <a:pt x="218" y="10"/>
                </a:lnTo>
                <a:lnTo>
                  <a:pt x="219" y="12"/>
                </a:lnTo>
                <a:lnTo>
                  <a:pt x="220" y="14"/>
                </a:lnTo>
                <a:lnTo>
                  <a:pt x="221" y="15"/>
                </a:lnTo>
                <a:lnTo>
                  <a:pt x="222" y="15"/>
                </a:lnTo>
                <a:lnTo>
                  <a:pt x="223" y="16"/>
                </a:lnTo>
                <a:lnTo>
                  <a:pt x="224" y="16"/>
                </a:lnTo>
                <a:lnTo>
                  <a:pt x="225" y="14"/>
                </a:lnTo>
                <a:lnTo>
                  <a:pt x="226" y="15"/>
                </a:lnTo>
                <a:lnTo>
                  <a:pt x="227" y="15"/>
                </a:lnTo>
                <a:lnTo>
                  <a:pt x="228" y="15"/>
                </a:lnTo>
                <a:lnTo>
                  <a:pt x="229" y="14"/>
                </a:lnTo>
                <a:lnTo>
                  <a:pt x="230" y="14"/>
                </a:lnTo>
                <a:lnTo>
                  <a:pt x="231" y="13"/>
                </a:lnTo>
                <a:lnTo>
                  <a:pt x="232" y="10"/>
                </a:lnTo>
                <a:lnTo>
                  <a:pt x="233" y="8"/>
                </a:lnTo>
                <a:lnTo>
                  <a:pt x="234" y="6"/>
                </a:lnTo>
                <a:lnTo>
                  <a:pt x="235" y="4"/>
                </a:lnTo>
                <a:lnTo>
                  <a:pt x="236" y="3"/>
                </a:lnTo>
                <a:lnTo>
                  <a:pt x="237" y="2"/>
                </a:lnTo>
                <a:lnTo>
                  <a:pt x="238" y="1"/>
                </a:lnTo>
                <a:lnTo>
                  <a:pt x="239" y="3"/>
                </a:lnTo>
                <a:lnTo>
                  <a:pt x="240" y="3"/>
                </a:lnTo>
                <a:lnTo>
                  <a:pt x="241" y="3"/>
                </a:lnTo>
                <a:lnTo>
                  <a:pt x="242" y="5"/>
                </a:lnTo>
                <a:lnTo>
                  <a:pt x="243" y="5"/>
                </a:lnTo>
                <a:lnTo>
                  <a:pt x="244" y="6"/>
                </a:lnTo>
                <a:lnTo>
                  <a:pt x="245" y="8"/>
                </a:lnTo>
                <a:lnTo>
                  <a:pt x="246" y="8"/>
                </a:lnTo>
                <a:lnTo>
                  <a:pt x="247" y="8"/>
                </a:lnTo>
                <a:lnTo>
                  <a:pt x="248" y="9"/>
                </a:lnTo>
                <a:lnTo>
                  <a:pt x="249" y="9"/>
                </a:lnTo>
                <a:lnTo>
                  <a:pt x="250" y="8"/>
                </a:lnTo>
                <a:lnTo>
                  <a:pt x="251" y="9"/>
                </a:lnTo>
                <a:lnTo>
                  <a:pt x="252" y="10"/>
                </a:lnTo>
                <a:lnTo>
                  <a:pt x="253" y="11"/>
                </a:lnTo>
                <a:lnTo>
                  <a:pt x="254" y="15"/>
                </a:lnTo>
                <a:lnTo>
                  <a:pt x="255" y="17"/>
                </a:lnTo>
                <a:lnTo>
                  <a:pt x="256" y="18"/>
                </a:lnTo>
                <a:lnTo>
                  <a:pt x="257" y="20"/>
                </a:lnTo>
                <a:lnTo>
                  <a:pt x="258" y="22"/>
                </a:lnTo>
                <a:lnTo>
                  <a:pt x="259" y="22"/>
                </a:lnTo>
                <a:lnTo>
                  <a:pt x="260" y="22"/>
                </a:lnTo>
                <a:lnTo>
                  <a:pt x="261" y="22"/>
                </a:lnTo>
                <a:lnTo>
                  <a:pt x="262" y="22"/>
                </a:lnTo>
                <a:lnTo>
                  <a:pt x="263" y="22"/>
                </a:lnTo>
                <a:lnTo>
                  <a:pt x="264" y="22"/>
                </a:lnTo>
              </a:path>
            </a:pathLst>
          </a:custGeom>
          <a:noFill/>
          <a:ln w="38100">
            <a:solidFill>
              <a:srgbClr val="E8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1" name="Rectangle 11">
            <a:extLst>
              <a:ext uri="{FF2B5EF4-FFF2-40B4-BE49-F238E27FC236}">
                <a16:creationId xmlns:a16="http://schemas.microsoft.com/office/drawing/2014/main" id="{4153AC9D-3F0B-4AB5-92DF-41C70C03F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2550" y="3800475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b="1">
                <a:solidFill>
                  <a:srgbClr val="FFFF00"/>
                </a:solidFill>
                <a:latin typeface="Lucida Sans Unicode" panose="020B0602030504020204" pitchFamily="34" charset="0"/>
              </a:rPr>
              <a:t>0</a:t>
            </a:r>
            <a:endParaRPr lang="en-US" altLang="en-US" sz="1400" b="1">
              <a:solidFill>
                <a:srgbClr val="FFFF00"/>
              </a:solidFill>
              <a:latin typeface="Tahoma" panose="020B0604030504040204" pitchFamily="34" charset="0"/>
            </a:endParaRP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9EC516FE-1F1C-4B20-A857-ECB170037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0488" y="3149600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b="1">
                <a:solidFill>
                  <a:srgbClr val="FFFF00"/>
                </a:solidFill>
                <a:latin typeface="Lucida Sans Unicode" panose="020B0602030504020204" pitchFamily="34" charset="0"/>
              </a:rPr>
              <a:t>5</a:t>
            </a:r>
            <a:endParaRPr lang="en-US" altLang="en-US" sz="1400" b="1">
              <a:solidFill>
                <a:srgbClr val="FFFF00"/>
              </a:solidFill>
              <a:latin typeface="Tahoma" panose="020B0604030504040204" pitchFamily="34" charset="0"/>
            </a:endParaRP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B2CD508F-87E8-48EB-995A-2C101E9A9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3963" y="2532063"/>
            <a:ext cx="2276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b="1">
                <a:solidFill>
                  <a:srgbClr val="FFFF00"/>
                </a:solidFill>
                <a:latin typeface="Lucida Sans Unicode" panose="020B0602030504020204" pitchFamily="34" charset="0"/>
              </a:rPr>
              <a:t>10</a:t>
            </a:r>
            <a:endParaRPr lang="en-US" altLang="en-US" sz="1400" b="1">
              <a:solidFill>
                <a:srgbClr val="FFFF00"/>
              </a:solidFill>
              <a:latin typeface="Tahoma" panose="020B0604030504040204" pitchFamily="34" charset="0"/>
            </a:endParaRPr>
          </a:p>
        </p:txBody>
      </p:sp>
      <p:sp>
        <p:nvSpPr>
          <p:cNvPr id="25614" name="Line 14">
            <a:extLst>
              <a:ext uri="{FF2B5EF4-FFF2-40B4-BE49-F238E27FC236}">
                <a16:creationId xmlns:a16="http://schemas.microsoft.com/office/drawing/2014/main" id="{83FC8AE7-7E6C-49A1-BAC8-D412C7F24C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82201" y="3244850"/>
            <a:ext cx="92075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5" name="Line 15">
            <a:extLst>
              <a:ext uri="{FF2B5EF4-FFF2-40B4-BE49-F238E27FC236}">
                <a16:creationId xmlns:a16="http://schemas.microsoft.com/office/drawing/2014/main" id="{E0FACF5F-957A-4D59-8A23-16644F53664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67575" y="3929064"/>
            <a:ext cx="1588" cy="26987"/>
          </a:xfrm>
          <a:prstGeom prst="line">
            <a:avLst/>
          </a:prstGeom>
          <a:noFill/>
          <a:ln w="127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5616" name="Group 16">
            <a:extLst>
              <a:ext uri="{FF2B5EF4-FFF2-40B4-BE49-F238E27FC236}">
                <a16:creationId xmlns:a16="http://schemas.microsoft.com/office/drawing/2014/main" id="{D3433227-69D3-4E1C-AEC8-F5AD36A4D165}"/>
              </a:ext>
            </a:extLst>
          </p:cNvPr>
          <p:cNvGrpSpPr>
            <a:grpSpLocks/>
          </p:cNvGrpSpPr>
          <p:nvPr/>
        </p:nvGrpSpPr>
        <p:grpSpPr bwMode="auto">
          <a:xfrm>
            <a:off x="7902575" y="3884614"/>
            <a:ext cx="1284288" cy="71437"/>
            <a:chOff x="2402" y="1562"/>
            <a:chExt cx="929" cy="22"/>
          </a:xfrm>
        </p:grpSpPr>
        <p:sp>
          <p:nvSpPr>
            <p:cNvPr id="25637" name="Line 17">
              <a:extLst>
                <a:ext uri="{FF2B5EF4-FFF2-40B4-BE49-F238E27FC236}">
                  <a16:creationId xmlns:a16="http://schemas.microsoft.com/office/drawing/2014/main" id="{2E4B7DBC-13A3-4FD1-B183-5461B691C5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2" y="1562"/>
              <a:ext cx="1" cy="22"/>
            </a:xfrm>
            <a:prstGeom prst="line">
              <a:avLst/>
            </a:prstGeom>
            <a:noFill/>
            <a:ln w="254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8" name="Line 18">
              <a:extLst>
                <a:ext uri="{FF2B5EF4-FFF2-40B4-BE49-F238E27FC236}">
                  <a16:creationId xmlns:a16="http://schemas.microsoft.com/office/drawing/2014/main" id="{C92A66E2-6F40-4DCF-962A-8D5C63E45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0" y="1562"/>
              <a:ext cx="1" cy="22"/>
            </a:xfrm>
            <a:prstGeom prst="line">
              <a:avLst/>
            </a:prstGeom>
            <a:noFill/>
            <a:ln w="254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9" name="Line 19">
              <a:extLst>
                <a:ext uri="{FF2B5EF4-FFF2-40B4-BE49-F238E27FC236}">
                  <a16:creationId xmlns:a16="http://schemas.microsoft.com/office/drawing/2014/main" id="{898BA3F4-7931-4911-B20E-15F4CCBE91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0" y="1562"/>
              <a:ext cx="1" cy="22"/>
            </a:xfrm>
            <a:prstGeom prst="line">
              <a:avLst/>
            </a:prstGeom>
            <a:noFill/>
            <a:ln w="254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617" name="Line 20">
            <a:extLst>
              <a:ext uri="{FF2B5EF4-FFF2-40B4-BE49-F238E27FC236}">
                <a16:creationId xmlns:a16="http://schemas.microsoft.com/office/drawing/2014/main" id="{B3791501-8B7F-4EA8-836C-EF765F726E85}"/>
              </a:ext>
            </a:extLst>
          </p:cNvPr>
          <p:cNvSpPr>
            <a:spLocks noChangeShapeType="1"/>
          </p:cNvSpPr>
          <p:nvPr/>
        </p:nvSpPr>
        <p:spPr bwMode="auto">
          <a:xfrm>
            <a:off x="9823450" y="3929064"/>
            <a:ext cx="1588" cy="26987"/>
          </a:xfrm>
          <a:prstGeom prst="line">
            <a:avLst/>
          </a:prstGeom>
          <a:noFill/>
          <a:ln w="127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8" name="Rectangle 21">
            <a:extLst>
              <a:ext uri="{FF2B5EF4-FFF2-40B4-BE49-F238E27FC236}">
                <a16:creationId xmlns:a16="http://schemas.microsoft.com/office/drawing/2014/main" id="{8D7AC41B-FB1F-49D7-8951-113F473BB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1538" y="4014788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b="1">
                <a:solidFill>
                  <a:srgbClr val="FFFF00"/>
                </a:solidFill>
                <a:latin typeface="Lucida Sans Unicode" panose="020B0602030504020204" pitchFamily="34" charset="0"/>
              </a:rPr>
              <a:t>0</a:t>
            </a:r>
            <a:endParaRPr lang="en-US" altLang="en-US" sz="1400" b="1">
              <a:solidFill>
                <a:srgbClr val="FFFF00"/>
              </a:solidFill>
              <a:latin typeface="Tahoma" panose="020B0604030504040204" pitchFamily="34" charset="0"/>
            </a:endParaRPr>
          </a:p>
        </p:txBody>
      </p:sp>
      <p:sp>
        <p:nvSpPr>
          <p:cNvPr id="25619" name="Rectangle 22">
            <a:extLst>
              <a:ext uri="{FF2B5EF4-FFF2-40B4-BE49-F238E27FC236}">
                <a16:creationId xmlns:a16="http://schemas.microsoft.com/office/drawing/2014/main" id="{2FF6DBDA-1D6F-43DA-AEFB-3C0FCA8C6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125" y="4014788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b="1">
                <a:solidFill>
                  <a:srgbClr val="FFFF00"/>
                </a:solidFill>
                <a:latin typeface="Lucida Sans Unicode" panose="020B0602030504020204" pitchFamily="34" charset="0"/>
              </a:rPr>
              <a:t>1</a:t>
            </a:r>
            <a:endParaRPr lang="en-US" altLang="en-US" sz="1400" b="1">
              <a:solidFill>
                <a:srgbClr val="FFFF00"/>
              </a:solidFill>
              <a:latin typeface="Tahoma" panose="020B0604030504040204" pitchFamily="34" charset="0"/>
            </a:endParaRPr>
          </a:p>
        </p:txBody>
      </p:sp>
      <p:sp>
        <p:nvSpPr>
          <p:cNvPr id="25620" name="Rectangle 23">
            <a:extLst>
              <a:ext uri="{FF2B5EF4-FFF2-40B4-BE49-F238E27FC236}">
                <a16:creationId xmlns:a16="http://schemas.microsoft.com/office/drawing/2014/main" id="{8D0D4AFB-AE10-4780-8956-08E831C17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5825" y="4014788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b="1">
                <a:solidFill>
                  <a:srgbClr val="FFFF00"/>
                </a:solidFill>
                <a:latin typeface="Lucida Sans Unicode" panose="020B0602030504020204" pitchFamily="34" charset="0"/>
              </a:rPr>
              <a:t>2</a:t>
            </a:r>
            <a:endParaRPr lang="en-US" altLang="en-US" sz="1400" b="1">
              <a:solidFill>
                <a:srgbClr val="FFFF00"/>
              </a:solidFill>
              <a:latin typeface="Tahoma" panose="020B0604030504040204" pitchFamily="34" charset="0"/>
            </a:endParaRPr>
          </a:p>
        </p:txBody>
      </p:sp>
      <p:sp>
        <p:nvSpPr>
          <p:cNvPr id="25621" name="Rectangle 24">
            <a:extLst>
              <a:ext uri="{FF2B5EF4-FFF2-40B4-BE49-F238E27FC236}">
                <a16:creationId xmlns:a16="http://schemas.microsoft.com/office/drawing/2014/main" id="{F9066E56-E7D5-420D-AB88-8FA7EE68E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3600" y="4038600"/>
            <a:ext cx="2805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b="1">
                <a:solidFill>
                  <a:srgbClr val="FFFF00"/>
                </a:solidFill>
                <a:latin typeface="Lucida Sans Unicode" panose="020B0602030504020204" pitchFamily="34" charset="0"/>
              </a:rPr>
              <a:t>nm</a:t>
            </a:r>
            <a:endParaRPr lang="en-US" altLang="en-US" sz="1400" b="1">
              <a:solidFill>
                <a:srgbClr val="FFFF00"/>
              </a:solidFill>
              <a:latin typeface="Tahoma" panose="020B0604030504040204" pitchFamily="34" charset="0"/>
            </a:endParaRPr>
          </a:p>
        </p:txBody>
      </p:sp>
      <p:sp>
        <p:nvSpPr>
          <p:cNvPr id="25622" name="Line 25">
            <a:extLst>
              <a:ext uri="{FF2B5EF4-FFF2-40B4-BE49-F238E27FC236}">
                <a16:creationId xmlns:a16="http://schemas.microsoft.com/office/drawing/2014/main" id="{DE2AE1DB-70DE-4AB7-A4B7-542083D3836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2176" y="3956050"/>
            <a:ext cx="2816225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3" name="Line 26">
            <a:extLst>
              <a:ext uri="{FF2B5EF4-FFF2-40B4-BE49-F238E27FC236}">
                <a16:creationId xmlns:a16="http://schemas.microsoft.com/office/drawing/2014/main" id="{EE68D288-7C6B-4C92-8F3D-DD78B0A979F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4275" y="2514600"/>
            <a:ext cx="0" cy="145415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5624" name="Group 27">
            <a:extLst>
              <a:ext uri="{FF2B5EF4-FFF2-40B4-BE49-F238E27FC236}">
                <a16:creationId xmlns:a16="http://schemas.microsoft.com/office/drawing/2014/main" id="{1AF301E1-30ED-4DFA-8BAF-132FF00A51D2}"/>
              </a:ext>
            </a:extLst>
          </p:cNvPr>
          <p:cNvGrpSpPr>
            <a:grpSpLocks/>
          </p:cNvGrpSpPr>
          <p:nvPr/>
        </p:nvGrpSpPr>
        <p:grpSpPr bwMode="auto">
          <a:xfrm>
            <a:off x="8545514" y="3886200"/>
            <a:ext cx="1284287" cy="71438"/>
            <a:chOff x="2402" y="1562"/>
            <a:chExt cx="929" cy="22"/>
          </a:xfrm>
        </p:grpSpPr>
        <p:sp>
          <p:nvSpPr>
            <p:cNvPr id="25634" name="Line 28">
              <a:extLst>
                <a:ext uri="{FF2B5EF4-FFF2-40B4-BE49-F238E27FC236}">
                  <a16:creationId xmlns:a16="http://schemas.microsoft.com/office/drawing/2014/main" id="{F83F939F-B4F2-4469-8EB8-7DBB930271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2" y="1562"/>
              <a:ext cx="1" cy="22"/>
            </a:xfrm>
            <a:prstGeom prst="line">
              <a:avLst/>
            </a:prstGeom>
            <a:noFill/>
            <a:ln w="254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5" name="Line 29">
              <a:extLst>
                <a:ext uri="{FF2B5EF4-FFF2-40B4-BE49-F238E27FC236}">
                  <a16:creationId xmlns:a16="http://schemas.microsoft.com/office/drawing/2014/main" id="{9FB5F6E2-9374-497E-BEAD-A6142D4DAE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0" y="1562"/>
              <a:ext cx="1" cy="22"/>
            </a:xfrm>
            <a:prstGeom prst="line">
              <a:avLst/>
            </a:prstGeom>
            <a:noFill/>
            <a:ln w="254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6" name="Line 30">
              <a:extLst>
                <a:ext uri="{FF2B5EF4-FFF2-40B4-BE49-F238E27FC236}">
                  <a16:creationId xmlns:a16="http://schemas.microsoft.com/office/drawing/2014/main" id="{6EA4580B-4CEF-40A6-A9A3-7D1B8CA6F3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0" y="1562"/>
              <a:ext cx="1" cy="22"/>
            </a:xfrm>
            <a:prstGeom prst="line">
              <a:avLst/>
            </a:prstGeom>
            <a:noFill/>
            <a:ln w="254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625" name="Line 31">
            <a:extLst>
              <a:ext uri="{FF2B5EF4-FFF2-40B4-BE49-F238E27FC236}">
                <a16:creationId xmlns:a16="http://schemas.microsoft.com/office/drawing/2014/main" id="{7ECD13C4-6EE7-45A4-883C-AC2153813F7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2514600"/>
            <a:ext cx="0" cy="145415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6" name="Line 32">
            <a:extLst>
              <a:ext uri="{FF2B5EF4-FFF2-40B4-BE49-F238E27FC236}">
                <a16:creationId xmlns:a16="http://schemas.microsoft.com/office/drawing/2014/main" id="{2228AEB1-7020-4690-ABAE-5058079DB9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2514600"/>
            <a:ext cx="2840038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7" name="Rectangle 33">
            <a:extLst>
              <a:ext uri="{FF2B5EF4-FFF2-40B4-BE49-F238E27FC236}">
                <a16:creationId xmlns:a16="http://schemas.microsoft.com/office/drawing/2014/main" id="{C8F700CB-5AAD-40AF-9A9F-15F21B7E6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1864" y="2114551"/>
            <a:ext cx="2733675" cy="104775"/>
          </a:xfrm>
          <a:prstGeom prst="rect">
            <a:avLst/>
          </a:prstGeom>
          <a:noFill/>
          <a:ln w="25400">
            <a:solidFill>
              <a:srgbClr val="3366FF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28" name="Line 34">
            <a:extLst>
              <a:ext uri="{FF2B5EF4-FFF2-40B4-BE49-F238E27FC236}">
                <a16:creationId xmlns:a16="http://schemas.microsoft.com/office/drawing/2014/main" id="{2B5FC2F0-C6BA-4DF7-965A-D387D85BC61E}"/>
              </a:ext>
            </a:extLst>
          </p:cNvPr>
          <p:cNvSpPr>
            <a:spLocks noChangeShapeType="1"/>
          </p:cNvSpPr>
          <p:nvPr/>
        </p:nvSpPr>
        <p:spPr bwMode="auto">
          <a:xfrm>
            <a:off x="9634538" y="2347913"/>
            <a:ext cx="0" cy="838200"/>
          </a:xfrm>
          <a:prstGeom prst="line">
            <a:avLst/>
          </a:prstGeom>
          <a:noFill/>
          <a:ln w="76200">
            <a:solidFill>
              <a:srgbClr val="3366FF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71" name="Rectangle 35">
            <a:extLst>
              <a:ext uri="{FF2B5EF4-FFF2-40B4-BE49-F238E27FC236}">
                <a16:creationId xmlns:a16="http://schemas.microsoft.com/office/drawing/2014/main" id="{5B86C71A-068D-458D-9F24-2115F7342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1" y="990601"/>
            <a:ext cx="783869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hangingPunct="0">
              <a:defRPr/>
            </a:pPr>
            <a:r>
              <a:rPr lang="en-US" altLang="en-US" sz="2400" b="1">
                <a:solidFill>
                  <a:srgbClr val="E8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SiO</a:t>
            </a:r>
            <a:r>
              <a:rPr lang="en-US" altLang="en-US" sz="2400" b="1" baseline="-25000">
                <a:solidFill>
                  <a:srgbClr val="E8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2</a:t>
            </a:r>
          </a:p>
        </p:txBody>
      </p:sp>
      <p:sp>
        <p:nvSpPr>
          <p:cNvPr id="142372" name="Rectangle 36">
            <a:extLst>
              <a:ext uri="{FF2B5EF4-FFF2-40B4-BE49-F238E27FC236}">
                <a16:creationId xmlns:a16="http://schemas.microsoft.com/office/drawing/2014/main" id="{2872CE1E-A677-4359-B8DC-DFEDE5FDD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289" y="990601"/>
            <a:ext cx="561051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hangingPunct="0">
              <a:defRPr/>
            </a:pPr>
            <a:r>
              <a:rPr lang="en-US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Ge</a:t>
            </a:r>
            <a:endParaRPr lang="en-US" altLang="en-US" sz="2400" b="1" baseline="-250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25631" name="Picture 37" descr="Ge-SiO2-interface">
            <a:extLst>
              <a:ext uri="{FF2B5EF4-FFF2-40B4-BE49-F238E27FC236}">
                <a16:creationId xmlns:a16="http://schemas.microsoft.com/office/drawing/2014/main" id="{363D38AC-9757-4A21-8179-81991A83E73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4495800"/>
            <a:ext cx="2746375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32" name="Rectangle 38">
            <a:extLst>
              <a:ext uri="{FF2B5EF4-FFF2-40B4-BE49-F238E27FC236}">
                <a16:creationId xmlns:a16="http://schemas.microsoft.com/office/drawing/2014/main" id="{6ACB2755-9ACF-4DD1-826B-A5E2F7BB6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900" y="4495800"/>
            <a:ext cx="342900" cy="1905000"/>
          </a:xfrm>
          <a:prstGeom prst="rect">
            <a:avLst/>
          </a:prstGeom>
          <a:noFill/>
          <a:ln w="25400">
            <a:solidFill>
              <a:srgbClr val="E8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 useBgFill="1">
        <p:nvSpPr>
          <p:cNvPr id="25633" name="Rectangle 39">
            <a:extLst>
              <a:ext uri="{FF2B5EF4-FFF2-40B4-BE49-F238E27FC236}">
                <a16:creationId xmlns:a16="http://schemas.microsoft.com/office/drawing/2014/main" id="{5A13278A-3706-4996-A11F-DA6CAC1B9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0825" y="4014788"/>
            <a:ext cx="113814" cy="215444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b="1">
                <a:solidFill>
                  <a:srgbClr val="FFFF00"/>
                </a:solidFill>
                <a:latin typeface="Lucida Sans Unicode" panose="020B0602030504020204" pitchFamily="34" charset="0"/>
              </a:rPr>
              <a:t>3</a:t>
            </a:r>
            <a:endParaRPr lang="en-US" altLang="en-US" sz="1400" b="1">
              <a:solidFill>
                <a:srgbClr val="FFFF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0456" y="-661673"/>
            <a:ext cx="13078901" cy="13078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73682" y="1371601"/>
            <a:ext cx="58369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Single Silicon atoms on graphene</a:t>
            </a:r>
          </a:p>
        </p:txBody>
      </p:sp>
    </p:spTree>
    <p:extLst>
      <p:ext uri="{BB962C8B-B14F-4D97-AF65-F5344CB8AC3E}">
        <p14:creationId xmlns:p14="http://schemas.microsoft.com/office/powerpoint/2010/main" val="224655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D1C7-98AB-4809-A1F1-C70FDEB6D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601" y="253615"/>
            <a:ext cx="9404723" cy="1400530"/>
          </a:xfrm>
        </p:spPr>
        <p:txBody>
          <a:bodyPr/>
          <a:lstStyle/>
          <a:p>
            <a:r>
              <a:rPr lang="en-US" dirty="0"/>
              <a:t>Instrument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D4B65A-A17E-4627-86C5-457C64693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878826" cy="68837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F0E88-8631-49F3-B50C-9E29F4435420}"/>
              </a:ext>
            </a:extLst>
          </p:cNvPr>
          <p:cNvSpPr txBox="1"/>
          <p:nvPr/>
        </p:nvSpPr>
        <p:spPr>
          <a:xfrm>
            <a:off x="4734231" y="953880"/>
            <a:ext cx="567813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TEM is a stack of electro-optical</a:t>
            </a:r>
          </a:p>
          <a:p>
            <a:r>
              <a:rPr lang="en-US" sz="2400" dirty="0"/>
              <a:t>elements: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electron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electrostatic lens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Accelerator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magnetic lens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magnetic and electrostatic deflectors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magnetic multipoles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Apertures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detectors (viewing screen, CCD)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sample holder</a:t>
            </a:r>
          </a:p>
        </p:txBody>
      </p:sp>
    </p:spTree>
    <p:extLst>
      <p:ext uri="{BB962C8B-B14F-4D97-AF65-F5344CB8AC3E}">
        <p14:creationId xmlns:p14="http://schemas.microsoft.com/office/powerpoint/2010/main" val="303873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2340215" y="0"/>
            <a:ext cx="17090894" cy="8267700"/>
            <a:chOff x="-132353" y="1434724"/>
            <a:chExt cx="9155148" cy="4401796"/>
          </a:xfrm>
        </p:grpSpPr>
        <p:grpSp>
          <p:nvGrpSpPr>
            <p:cNvPr id="5" name="Group 4"/>
            <p:cNvGrpSpPr/>
            <p:nvPr/>
          </p:nvGrpSpPr>
          <p:grpSpPr>
            <a:xfrm>
              <a:off x="-132353" y="1434724"/>
              <a:ext cx="8301130" cy="4401796"/>
              <a:chOff x="-132353" y="1434724"/>
              <a:chExt cx="8301130" cy="440179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9" t="32707" r="-87" b="14661"/>
              <a:stretch/>
            </p:blipFill>
            <p:spPr>
              <a:xfrm>
                <a:off x="865494" y="1434724"/>
                <a:ext cx="7303283" cy="4401796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 flipV="1">
                <a:off x="1172348" y="5488981"/>
                <a:ext cx="1371600" cy="11430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TextBox 8"/>
              <p:cNvSpPr txBox="1"/>
              <p:nvPr/>
            </p:nvSpPr>
            <p:spPr>
              <a:xfrm>
                <a:off x="-132353" y="3758075"/>
                <a:ext cx="740569" cy="40108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kern="120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 nm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5966988" y="4515313"/>
              <a:ext cx="594360" cy="59436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512502" y="2808614"/>
              <a:ext cx="510293" cy="4569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kern="1200">
                  <a:ln w="9525" cap="flat" cmpd="sng" algn="ctr">
                    <a:solidFill>
                      <a:srgbClr val="FFFFFF"/>
                    </a:solidFill>
                    <a:prstDash val="solid"/>
                    <a:round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1200" b="1" kern="1200" baseline="-25000">
                  <a:ln w="9525" cap="flat" cmpd="sng" algn="ctr">
                    <a:solidFill>
                      <a:srgbClr val="FFFFFF"/>
                    </a:solidFill>
                    <a:prstDash val="solid"/>
                    <a:round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 flipH="1">
            <a:off x="534449" y="6085494"/>
            <a:ext cx="2043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 nm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9452463" y="4140788"/>
            <a:ext cx="11051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N</a:t>
            </a:r>
            <a:r>
              <a:rPr lang="en-US" sz="4400" baseline="-25000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0235A-D650-4B02-9AEC-C259F6E7600A}"/>
              </a:ext>
            </a:extLst>
          </p:cNvPr>
          <p:cNvSpPr txBox="1"/>
          <p:nvPr/>
        </p:nvSpPr>
        <p:spPr>
          <a:xfrm>
            <a:off x="2431280" y="992539"/>
            <a:ext cx="8148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Single Layer </a:t>
            </a:r>
            <a:r>
              <a:rPr lang="en-US" sz="3600" b="1" dirty="0"/>
              <a:t>- Boron Nitride </a:t>
            </a:r>
          </a:p>
        </p:txBody>
      </p:sp>
    </p:spTree>
    <p:extLst>
      <p:ext uri="{BB962C8B-B14F-4D97-AF65-F5344CB8AC3E}">
        <p14:creationId xmlns:p14="http://schemas.microsoft.com/office/powerpoint/2010/main" val="2176661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7221482" y="5263284"/>
            <a:ext cx="3294929" cy="5835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400">
              <a:solidFill>
                <a:schemeClr val="bg1"/>
              </a:solidFill>
              <a:latin typeface="Tahoma" charset="0"/>
              <a:ea typeface="ＭＳ Ｐゴシック" charset="0"/>
              <a:cs typeface="Lucida Sans Unicode" charset="0"/>
            </a:endParaRPr>
          </a:p>
        </p:txBody>
      </p:sp>
      <p:graphicFrame>
        <p:nvGraphicFramePr>
          <p:cNvPr id="237" name="Table 2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683365"/>
              </p:ext>
            </p:extLst>
          </p:nvPr>
        </p:nvGraphicFramePr>
        <p:xfrm>
          <a:off x="1753319" y="1314419"/>
          <a:ext cx="8572910" cy="19646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4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45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45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823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dirty="0"/>
                        <a:t>Perfec</a:t>
                      </a:r>
                      <a:r>
                        <a:rPr lang="en-US" sz="2000" b="1" baseline="0" dirty="0"/>
                        <a:t>t</a:t>
                      </a:r>
                      <a:br>
                        <a:rPr lang="en-US" sz="2000" b="1" baseline="0" dirty="0"/>
                      </a:br>
                      <a:r>
                        <a:rPr lang="en-US" sz="2000" b="1" baseline="0" dirty="0"/>
                        <a:t> Atom</a:t>
                      </a:r>
                      <a:r>
                        <a:rPr lang="en-US" sz="2000" b="1" dirty="0"/>
                        <a:t> Sites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dirty="0"/>
                        <a:t>N Vacancies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dirty="0"/>
                        <a:t>B Vacancies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dirty="0"/>
                        <a:t>N</a:t>
                      </a:r>
                      <a:r>
                        <a:rPr lang="en-US" sz="2000" b="1" baseline="0" dirty="0"/>
                        <a:t> </a:t>
                      </a:r>
                      <a:r>
                        <a:rPr lang="en-US" sz="2000" b="1" baseline="0" dirty="0" err="1"/>
                        <a:t>Antisites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dirty="0"/>
                        <a:t>B</a:t>
                      </a:r>
                      <a:r>
                        <a:rPr lang="en-US" sz="2000" b="1" baseline="0" dirty="0"/>
                        <a:t> </a:t>
                      </a:r>
                      <a:r>
                        <a:rPr lang="en-US" sz="2000" b="1" dirty="0" err="1"/>
                        <a:t>Antisites</a:t>
                      </a:r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23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/>
                        <a:t>303,874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/>
                        <a:t>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/>
                        <a:t>276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/>
                        <a:t>228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/>
                        <a:t>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38" name="Group 237"/>
          <p:cNvGrpSpPr/>
          <p:nvPr/>
        </p:nvGrpSpPr>
        <p:grpSpPr>
          <a:xfrm>
            <a:off x="1709137" y="3468087"/>
            <a:ext cx="8687655" cy="1581599"/>
            <a:chOff x="1231007" y="4021447"/>
            <a:chExt cx="9704531" cy="1766723"/>
          </a:xfrm>
        </p:grpSpPr>
        <p:grpSp>
          <p:nvGrpSpPr>
            <p:cNvPr id="239" name="Group 238"/>
            <p:cNvGrpSpPr>
              <a:grpSpLocks noChangeAspect="1"/>
            </p:cNvGrpSpPr>
            <p:nvPr/>
          </p:nvGrpSpPr>
          <p:grpSpPr>
            <a:xfrm>
              <a:off x="7076081" y="4021961"/>
              <a:ext cx="1930584" cy="1741211"/>
              <a:chOff x="4750420" y="144966"/>
              <a:chExt cx="3211552" cy="2896527"/>
            </a:xfrm>
          </p:grpSpPr>
          <p:pic>
            <p:nvPicPr>
              <p:cNvPr id="335" name="Picture 3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3" t="11947" r="2835" b="11431"/>
              <a:stretch/>
            </p:blipFill>
            <p:spPr>
              <a:xfrm>
                <a:off x="4750420" y="144966"/>
                <a:ext cx="3211552" cy="2896527"/>
              </a:xfrm>
              <a:prstGeom prst="rect">
                <a:avLst/>
              </a:prstGeom>
            </p:spPr>
          </p:pic>
          <p:sp>
            <p:nvSpPr>
              <p:cNvPr id="336" name="Oval 335"/>
              <p:cNvSpPr/>
              <p:nvPr/>
            </p:nvSpPr>
            <p:spPr>
              <a:xfrm>
                <a:off x="6741597" y="1156917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6946338" y="1727805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6545001" y="2256208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39" name="Oval 338"/>
              <p:cNvSpPr/>
              <p:nvPr/>
            </p:nvSpPr>
            <p:spPr>
              <a:xfrm>
                <a:off x="5917050" y="2153852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40" name="Oval 339"/>
              <p:cNvSpPr/>
              <p:nvPr/>
            </p:nvSpPr>
            <p:spPr>
              <a:xfrm>
                <a:off x="5655048" y="1551784"/>
                <a:ext cx="118871" cy="118871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41" name="Oval 340"/>
              <p:cNvSpPr/>
              <p:nvPr/>
            </p:nvSpPr>
            <p:spPr>
              <a:xfrm>
                <a:off x="6033007" y="1030110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6311820" y="1635665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43" name="Oval 342"/>
              <p:cNvSpPr/>
              <p:nvPr/>
            </p:nvSpPr>
            <p:spPr>
              <a:xfrm>
                <a:off x="6574653" y="1826352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44" name="Oval 343"/>
              <p:cNvSpPr/>
              <p:nvPr/>
            </p:nvSpPr>
            <p:spPr>
              <a:xfrm>
                <a:off x="5969015" y="1747903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45" name="Oval 344"/>
              <p:cNvSpPr/>
              <p:nvPr/>
            </p:nvSpPr>
            <p:spPr>
              <a:xfrm>
                <a:off x="6352395" y="1267696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46" name="Oval 345"/>
              <p:cNvSpPr/>
              <p:nvPr/>
            </p:nvSpPr>
            <p:spPr>
              <a:xfrm>
                <a:off x="7005774" y="1343655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47" name="Oval 346"/>
              <p:cNvSpPr/>
              <p:nvPr/>
            </p:nvSpPr>
            <p:spPr>
              <a:xfrm>
                <a:off x="7197600" y="1908091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48" name="Oval 347"/>
              <p:cNvSpPr/>
              <p:nvPr/>
            </p:nvSpPr>
            <p:spPr>
              <a:xfrm>
                <a:off x="6826595" y="2406379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49" name="Oval 348"/>
              <p:cNvSpPr/>
              <p:nvPr/>
            </p:nvSpPr>
            <p:spPr>
              <a:xfrm>
                <a:off x="5671347" y="1176388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50" name="Oval 349"/>
              <p:cNvSpPr/>
              <p:nvPr/>
            </p:nvSpPr>
            <p:spPr>
              <a:xfrm>
                <a:off x="7186561" y="2287507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51" name="Oval 350"/>
              <p:cNvSpPr/>
              <p:nvPr/>
            </p:nvSpPr>
            <p:spPr>
              <a:xfrm>
                <a:off x="6164785" y="2346943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</p:grpSp>
        <p:grpSp>
          <p:nvGrpSpPr>
            <p:cNvPr id="240" name="Group 239"/>
            <p:cNvGrpSpPr>
              <a:grpSpLocks noChangeAspect="1"/>
            </p:cNvGrpSpPr>
            <p:nvPr/>
          </p:nvGrpSpPr>
          <p:grpSpPr>
            <a:xfrm>
              <a:off x="9031831" y="4028477"/>
              <a:ext cx="1903707" cy="1758741"/>
              <a:chOff x="9220339" y="2109409"/>
              <a:chExt cx="3138028" cy="2899070"/>
            </a:xfrm>
          </p:grpSpPr>
          <p:pic>
            <p:nvPicPr>
              <p:cNvPr id="315" name="Picture 3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4" t="11383" r="4921" b="13084"/>
              <a:stretch/>
            </p:blipFill>
            <p:spPr>
              <a:xfrm>
                <a:off x="9220339" y="2109409"/>
                <a:ext cx="3138028" cy="2899070"/>
              </a:xfrm>
              <a:prstGeom prst="rect">
                <a:avLst/>
              </a:prstGeom>
            </p:spPr>
          </p:pic>
          <p:sp>
            <p:nvSpPr>
              <p:cNvPr id="316" name="Oval 315"/>
              <p:cNvSpPr/>
              <p:nvPr/>
            </p:nvSpPr>
            <p:spPr>
              <a:xfrm>
                <a:off x="10908438" y="3332432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11237391" y="3203791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10889817" y="3759797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10608036" y="3144904"/>
                <a:ext cx="118873" cy="118873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10269341" y="3695261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11577199" y="3820958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10561160" y="4324619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11215089" y="4384055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24" name="Oval 323"/>
              <p:cNvSpPr/>
              <p:nvPr/>
            </p:nvSpPr>
            <p:spPr>
              <a:xfrm>
                <a:off x="9986005" y="3099720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25" name="Oval 324"/>
              <p:cNvSpPr/>
              <p:nvPr/>
            </p:nvSpPr>
            <p:spPr>
              <a:xfrm>
                <a:off x="11311659" y="2829129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26" name="Oval 325"/>
              <p:cNvSpPr/>
              <p:nvPr/>
            </p:nvSpPr>
            <p:spPr>
              <a:xfrm>
                <a:off x="11577199" y="3414170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27" name="Oval 326"/>
              <p:cNvSpPr/>
              <p:nvPr/>
            </p:nvSpPr>
            <p:spPr>
              <a:xfrm>
                <a:off x="11215089" y="3975329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10535708" y="3869243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29" name="Oval 328"/>
              <p:cNvSpPr/>
              <p:nvPr/>
            </p:nvSpPr>
            <p:spPr>
              <a:xfrm>
                <a:off x="10266765" y="3312500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30" name="Oval 329"/>
              <p:cNvSpPr/>
              <p:nvPr/>
            </p:nvSpPr>
            <p:spPr>
              <a:xfrm>
                <a:off x="10643429" y="2761594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31" name="Oval 330"/>
              <p:cNvSpPr/>
              <p:nvPr/>
            </p:nvSpPr>
            <p:spPr>
              <a:xfrm>
                <a:off x="9971173" y="2680558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11836889" y="3999266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33" name="Oval 332"/>
              <p:cNvSpPr/>
              <p:nvPr/>
            </p:nvSpPr>
            <p:spPr>
              <a:xfrm>
                <a:off x="11484310" y="4575286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34" name="Oval 333"/>
              <p:cNvSpPr/>
              <p:nvPr/>
            </p:nvSpPr>
            <p:spPr>
              <a:xfrm>
                <a:off x="11815863" y="4449219"/>
                <a:ext cx="118873" cy="118873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</p:grpSp>
        <p:grpSp>
          <p:nvGrpSpPr>
            <p:cNvPr id="241" name="Group 240"/>
            <p:cNvGrpSpPr>
              <a:grpSpLocks noChangeAspect="1"/>
            </p:cNvGrpSpPr>
            <p:nvPr/>
          </p:nvGrpSpPr>
          <p:grpSpPr>
            <a:xfrm>
              <a:off x="5113127" y="4026382"/>
              <a:ext cx="1931166" cy="1758741"/>
              <a:chOff x="9233253" y="2297117"/>
              <a:chExt cx="3813362" cy="3472884"/>
            </a:xfrm>
          </p:grpSpPr>
          <p:pic>
            <p:nvPicPr>
              <p:cNvPr id="290" name="Picture 289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2" t="11453" r="3114" b="11772"/>
              <a:stretch/>
            </p:blipFill>
            <p:spPr>
              <a:xfrm>
                <a:off x="9233253" y="2297117"/>
                <a:ext cx="3813362" cy="3472884"/>
              </a:xfrm>
              <a:prstGeom prst="rect">
                <a:avLst/>
              </a:prstGeom>
            </p:spPr>
          </p:pic>
          <p:sp>
            <p:nvSpPr>
              <p:cNvPr id="291" name="Oval 290"/>
              <p:cNvSpPr/>
              <p:nvPr/>
            </p:nvSpPr>
            <p:spPr>
              <a:xfrm>
                <a:off x="11044612" y="3622294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11801100" y="3756214"/>
                <a:ext cx="118871" cy="118871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12133088" y="4478887"/>
                <a:ext cx="118871" cy="118871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11693947" y="5039913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10925964" y="4997116"/>
                <a:ext cx="118871" cy="118871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10569097" y="4191466"/>
                <a:ext cx="118871" cy="118871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11361205" y="3868278"/>
                <a:ext cx="118871" cy="118871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12169430" y="4031246"/>
                <a:ext cx="118871" cy="118871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99" name="Oval 298"/>
              <p:cNvSpPr/>
              <p:nvPr/>
            </p:nvSpPr>
            <p:spPr>
              <a:xfrm>
                <a:off x="11769389" y="4627392"/>
                <a:ext cx="118871" cy="118871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10915682" y="4521215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10619886" y="3772023"/>
                <a:ext cx="118871" cy="118871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10323078" y="3095360"/>
                <a:ext cx="118871" cy="118871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11242278" y="5217399"/>
                <a:ext cx="118871" cy="118871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12596235" y="3354733"/>
                <a:ext cx="118871" cy="118871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12021740" y="5324879"/>
                <a:ext cx="118871" cy="118871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0160312" y="4413205"/>
                <a:ext cx="118871" cy="118871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497048" y="5121321"/>
                <a:ext cx="118871" cy="118871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2496699" y="4720163"/>
                <a:ext cx="118871" cy="118871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11108442" y="3196527"/>
                <a:ext cx="118871" cy="118871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11838207" y="3306838"/>
                <a:ext cx="118871" cy="118871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12600381" y="3823935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12425651" y="5198483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10242609" y="3555065"/>
                <a:ext cx="118871" cy="118871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10142612" y="4853022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</p:grpSp>
        <p:grpSp>
          <p:nvGrpSpPr>
            <p:cNvPr id="242" name="Group 241"/>
            <p:cNvGrpSpPr>
              <a:grpSpLocks noChangeAspect="1"/>
            </p:cNvGrpSpPr>
            <p:nvPr/>
          </p:nvGrpSpPr>
          <p:grpSpPr>
            <a:xfrm>
              <a:off x="3171420" y="4028476"/>
              <a:ext cx="1915616" cy="1759694"/>
              <a:chOff x="8193548" y="2242422"/>
              <a:chExt cx="4122039" cy="3786524"/>
            </a:xfrm>
          </p:grpSpPr>
          <p:pic>
            <p:nvPicPr>
              <p:cNvPr id="272" name="Picture 27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9" t="11341" r="3571" b="11585"/>
              <a:stretch/>
            </p:blipFill>
            <p:spPr>
              <a:xfrm>
                <a:off x="8193548" y="2242422"/>
                <a:ext cx="4122039" cy="3786524"/>
              </a:xfrm>
              <a:prstGeom prst="rect">
                <a:avLst/>
              </a:prstGeom>
            </p:spPr>
          </p:pic>
          <p:sp>
            <p:nvSpPr>
              <p:cNvPr id="273" name="Oval 272"/>
              <p:cNvSpPr/>
              <p:nvPr/>
            </p:nvSpPr>
            <p:spPr>
              <a:xfrm>
                <a:off x="9945355" y="3433519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10797987" y="3530090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11114660" y="4252026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10620582" y="4942446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9771387" y="4876653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9415386" y="4073611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11613555" y="3589983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11458386" y="4995525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9127282" y="3343244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8919833" y="4798103"/>
                <a:ext cx="118872" cy="118872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9936378" y="3924463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0707198" y="4015964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10202836" y="4669487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11070183" y="4796225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1588758" y="4052054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9381316" y="4610132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022308" y="3779205"/>
                <a:ext cx="118872" cy="118872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</p:grpSp>
        <p:grpSp>
          <p:nvGrpSpPr>
            <p:cNvPr id="243" name="Group 242"/>
            <p:cNvGrpSpPr/>
            <p:nvPr/>
          </p:nvGrpSpPr>
          <p:grpSpPr>
            <a:xfrm>
              <a:off x="1231007" y="4021447"/>
              <a:ext cx="1920002" cy="1754883"/>
              <a:chOff x="1231007" y="4021447"/>
              <a:chExt cx="1920002" cy="1754883"/>
            </a:xfrm>
          </p:grpSpPr>
          <p:grpSp>
            <p:nvGrpSpPr>
              <p:cNvPr id="249" name="Group 248"/>
              <p:cNvGrpSpPr>
                <a:grpSpLocks noChangeAspect="1"/>
              </p:cNvGrpSpPr>
              <p:nvPr/>
            </p:nvGrpSpPr>
            <p:grpSpPr>
              <a:xfrm>
                <a:off x="1231007" y="4021447"/>
                <a:ext cx="1920002" cy="1754883"/>
                <a:chOff x="8756782" y="2198744"/>
                <a:chExt cx="3890332" cy="3555764"/>
              </a:xfrm>
            </p:grpSpPr>
            <p:pic>
              <p:nvPicPr>
                <p:cNvPr id="253" name="Picture 252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24" t="11476" r="3176" b="11393"/>
                <a:stretch/>
              </p:blipFill>
              <p:spPr>
                <a:xfrm>
                  <a:off x="8756782" y="2198744"/>
                  <a:ext cx="3890332" cy="3555764"/>
                </a:xfrm>
                <a:prstGeom prst="rect">
                  <a:avLst/>
                </a:prstGeom>
              </p:spPr>
            </p:pic>
            <p:sp>
              <p:nvSpPr>
                <p:cNvPr id="254" name="Oval 253"/>
                <p:cNvSpPr/>
                <p:nvPr/>
              </p:nvSpPr>
              <p:spPr>
                <a:xfrm>
                  <a:off x="11230690" y="3865473"/>
                  <a:ext cx="118872" cy="118872"/>
                </a:xfrm>
                <a:prstGeom prst="ellipse">
                  <a:avLst/>
                </a:prstGeom>
                <a:solidFill>
                  <a:schemeClr val="bg1"/>
                </a:soli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  <a:p>
                  <a:pPr algn="ctr"/>
                  <a:endParaRPr lang="en-US" sz="2000" dirty="0"/>
                </a:p>
              </p:txBody>
            </p:sp>
            <p:sp>
              <p:nvSpPr>
                <p:cNvPr id="255" name="Oval 254"/>
                <p:cNvSpPr/>
                <p:nvPr/>
              </p:nvSpPr>
              <p:spPr>
                <a:xfrm>
                  <a:off x="10420729" y="3798318"/>
                  <a:ext cx="118872" cy="118872"/>
                </a:xfrm>
                <a:prstGeom prst="ellipse">
                  <a:avLst/>
                </a:prstGeom>
                <a:solidFill>
                  <a:schemeClr val="bg1"/>
                </a:soli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  <a:p>
                  <a:pPr algn="ctr"/>
                  <a:endParaRPr lang="en-US" sz="2000" dirty="0"/>
                </a:p>
              </p:txBody>
            </p:sp>
            <p:sp>
              <p:nvSpPr>
                <p:cNvPr id="256" name="Oval 255"/>
                <p:cNvSpPr/>
                <p:nvPr/>
              </p:nvSpPr>
              <p:spPr>
                <a:xfrm>
                  <a:off x="10966330" y="3152137"/>
                  <a:ext cx="118872" cy="118872"/>
                </a:xfrm>
                <a:prstGeom prst="ellipse">
                  <a:avLst/>
                </a:prstGeom>
                <a:solidFill>
                  <a:schemeClr val="bg1"/>
                </a:soli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  <a:p>
                  <a:pPr algn="ctr"/>
                  <a:endParaRPr lang="en-US" sz="2000" dirty="0"/>
                </a:p>
              </p:txBody>
            </p:sp>
            <p:sp>
              <p:nvSpPr>
                <p:cNvPr id="257" name="Oval 256"/>
                <p:cNvSpPr/>
                <p:nvPr/>
              </p:nvSpPr>
              <p:spPr>
                <a:xfrm>
                  <a:off x="10138868" y="3071612"/>
                  <a:ext cx="118872" cy="118872"/>
                </a:xfrm>
                <a:prstGeom prst="ellipse">
                  <a:avLst/>
                </a:prstGeom>
                <a:solidFill>
                  <a:schemeClr val="bg1"/>
                </a:soli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  <a:p>
                  <a:pPr algn="ctr"/>
                  <a:endParaRPr lang="en-US" sz="2000" dirty="0"/>
                </a:p>
              </p:txBody>
            </p:sp>
            <p:sp>
              <p:nvSpPr>
                <p:cNvPr id="258" name="Oval 257"/>
                <p:cNvSpPr/>
                <p:nvPr/>
              </p:nvSpPr>
              <p:spPr>
                <a:xfrm>
                  <a:off x="11736026" y="3235751"/>
                  <a:ext cx="118872" cy="118872"/>
                </a:xfrm>
                <a:prstGeom prst="ellipse">
                  <a:avLst/>
                </a:prstGeom>
                <a:solidFill>
                  <a:schemeClr val="bg1"/>
                </a:soli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  <a:p>
                  <a:pPr algn="ctr"/>
                  <a:endParaRPr lang="en-US" sz="2000" dirty="0"/>
                </a:p>
              </p:txBody>
            </p:sp>
            <p:sp>
              <p:nvSpPr>
                <p:cNvPr id="259" name="Oval 258"/>
                <p:cNvSpPr/>
                <p:nvPr/>
              </p:nvSpPr>
              <p:spPr>
                <a:xfrm>
                  <a:off x="12027533" y="3924028"/>
                  <a:ext cx="118872" cy="118872"/>
                </a:xfrm>
                <a:prstGeom prst="ellipse">
                  <a:avLst/>
                </a:prstGeom>
                <a:solidFill>
                  <a:schemeClr val="bg1"/>
                </a:soli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  <a:p>
                  <a:pPr algn="ctr"/>
                  <a:endParaRPr lang="en-US" sz="2000" dirty="0"/>
                </a:p>
              </p:txBody>
            </p:sp>
            <p:sp>
              <p:nvSpPr>
                <p:cNvPr id="260" name="Oval 259"/>
                <p:cNvSpPr/>
                <p:nvPr/>
              </p:nvSpPr>
              <p:spPr>
                <a:xfrm>
                  <a:off x="11554892" y="4601385"/>
                  <a:ext cx="118872" cy="118872"/>
                </a:xfrm>
                <a:prstGeom prst="ellipse">
                  <a:avLst/>
                </a:prstGeom>
                <a:solidFill>
                  <a:schemeClr val="bg1"/>
                </a:soli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  <a:p>
                  <a:pPr algn="ctr"/>
                  <a:endParaRPr lang="en-US" sz="2000" dirty="0"/>
                </a:p>
              </p:txBody>
            </p:sp>
            <p:sp>
              <p:nvSpPr>
                <p:cNvPr id="261" name="Oval 260"/>
                <p:cNvSpPr/>
                <p:nvPr/>
              </p:nvSpPr>
              <p:spPr>
                <a:xfrm>
                  <a:off x="10744160" y="4513391"/>
                  <a:ext cx="118872" cy="118872"/>
                </a:xfrm>
                <a:prstGeom prst="ellipse">
                  <a:avLst/>
                </a:prstGeom>
                <a:solidFill>
                  <a:schemeClr val="bg1"/>
                </a:soli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  <a:p>
                  <a:pPr algn="ctr"/>
                  <a:endParaRPr lang="en-US" sz="2000" dirty="0"/>
                </a:p>
              </p:txBody>
            </p:sp>
            <p:sp>
              <p:nvSpPr>
                <p:cNvPr id="262" name="Oval 261"/>
                <p:cNvSpPr/>
                <p:nvPr/>
              </p:nvSpPr>
              <p:spPr>
                <a:xfrm>
                  <a:off x="9960198" y="4443491"/>
                  <a:ext cx="118872" cy="118872"/>
                </a:xfrm>
                <a:prstGeom prst="ellipse">
                  <a:avLst/>
                </a:prstGeom>
                <a:solidFill>
                  <a:schemeClr val="bg1"/>
                </a:soli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  <a:p>
                  <a:pPr algn="ctr"/>
                  <a:endParaRPr lang="en-US" sz="2000" dirty="0"/>
                </a:p>
              </p:txBody>
            </p:sp>
            <p:sp>
              <p:nvSpPr>
                <p:cNvPr id="263" name="Oval 262"/>
                <p:cNvSpPr/>
                <p:nvPr/>
              </p:nvSpPr>
              <p:spPr>
                <a:xfrm>
                  <a:off x="10524162" y="3307833"/>
                  <a:ext cx="118872" cy="118872"/>
                </a:xfrm>
                <a:prstGeom prst="ellipse">
                  <a:avLst/>
                </a:prstGeom>
                <a:solidFill>
                  <a:srgbClr val="0070C0"/>
                </a:soli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  <a:p>
                  <a:pPr algn="ctr"/>
                  <a:endParaRPr lang="en-US" sz="2000" dirty="0"/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11297845" y="3430883"/>
                  <a:ext cx="118872" cy="118872"/>
                </a:xfrm>
                <a:prstGeom prst="ellipse">
                  <a:avLst/>
                </a:prstGeom>
                <a:solidFill>
                  <a:srgbClr val="0070C0"/>
                </a:soli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  <a:p>
                  <a:pPr algn="ctr"/>
                  <a:endParaRPr lang="en-US" sz="2000" dirty="0"/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12098961" y="3482081"/>
                  <a:ext cx="118872" cy="118872"/>
                </a:xfrm>
                <a:prstGeom prst="ellipse">
                  <a:avLst/>
                </a:prstGeom>
                <a:solidFill>
                  <a:srgbClr val="0070C0"/>
                </a:soli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  <a:p>
                  <a:pPr algn="ctr"/>
                  <a:endParaRPr lang="en-US" sz="2000" dirty="0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11570333" y="4097926"/>
                  <a:ext cx="118872" cy="118872"/>
                </a:xfrm>
                <a:prstGeom prst="ellipse">
                  <a:avLst/>
                </a:prstGeom>
                <a:solidFill>
                  <a:srgbClr val="0070C0"/>
                </a:soli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  <a:p>
                  <a:pPr algn="ctr"/>
                  <a:endParaRPr lang="en-US" sz="2000" dirty="0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10787499" y="4015632"/>
                  <a:ext cx="118872" cy="118872"/>
                </a:xfrm>
                <a:prstGeom prst="ellipse">
                  <a:avLst/>
                </a:prstGeom>
                <a:solidFill>
                  <a:srgbClr val="0070C0"/>
                </a:soli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  <a:p>
                  <a:pPr algn="ctr"/>
                  <a:endParaRPr lang="en-US" sz="2000" dirty="0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9996473" y="3948570"/>
                  <a:ext cx="118872" cy="118872"/>
                </a:xfrm>
                <a:prstGeom prst="ellipse">
                  <a:avLst/>
                </a:prstGeom>
                <a:solidFill>
                  <a:srgbClr val="0070C0"/>
                </a:soli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  <a:p>
                  <a:pPr algn="ctr"/>
                  <a:endParaRPr lang="en-US" sz="2000" dirty="0"/>
                </a:p>
              </p:txBody>
            </p:sp>
            <p:sp>
              <p:nvSpPr>
                <p:cNvPr id="269" name="Oval 268"/>
                <p:cNvSpPr/>
                <p:nvPr/>
              </p:nvSpPr>
              <p:spPr>
                <a:xfrm>
                  <a:off x="10330300" y="4694743"/>
                  <a:ext cx="118872" cy="118872"/>
                </a:xfrm>
                <a:prstGeom prst="ellipse">
                  <a:avLst/>
                </a:prstGeom>
                <a:solidFill>
                  <a:srgbClr val="0070C0"/>
                </a:soli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  <a:p>
                  <a:pPr algn="ctr"/>
                  <a:endParaRPr lang="en-US" sz="2000" dirty="0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11097866" y="4790560"/>
                  <a:ext cx="118872" cy="118872"/>
                </a:xfrm>
                <a:prstGeom prst="ellipse">
                  <a:avLst/>
                </a:prstGeom>
                <a:solidFill>
                  <a:srgbClr val="0070C0"/>
                </a:soli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  <a:p>
                  <a:pPr algn="ctr"/>
                  <a:endParaRPr lang="en-US" sz="2000" dirty="0"/>
                </a:p>
              </p:txBody>
            </p:sp>
            <p:sp>
              <p:nvSpPr>
                <p:cNvPr id="271" name="Oval 270"/>
                <p:cNvSpPr/>
                <p:nvPr/>
              </p:nvSpPr>
              <p:spPr>
                <a:xfrm>
                  <a:off x="11908661" y="4870392"/>
                  <a:ext cx="118872" cy="118872"/>
                </a:xfrm>
                <a:prstGeom prst="ellipse">
                  <a:avLst/>
                </a:prstGeom>
                <a:solidFill>
                  <a:srgbClr val="0070C0"/>
                </a:solidFill>
                <a:ln w="349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  <a:p>
                  <a:pPr algn="ctr"/>
                  <a:endParaRPr lang="en-US" sz="2000" dirty="0"/>
                </a:p>
              </p:txBody>
            </p:sp>
          </p:grpSp>
          <p:sp>
            <p:nvSpPr>
              <p:cNvPr id="250" name="Oval 249"/>
              <p:cNvSpPr/>
              <p:nvPr/>
            </p:nvSpPr>
            <p:spPr>
              <a:xfrm>
                <a:off x="1687301" y="4544673"/>
                <a:ext cx="58667" cy="58667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51" name="Oval 250"/>
              <p:cNvSpPr/>
              <p:nvPr/>
            </p:nvSpPr>
            <p:spPr>
              <a:xfrm>
                <a:off x="1604615" y="5226929"/>
                <a:ext cx="58667" cy="58667"/>
              </a:xfrm>
              <a:prstGeom prst="ellipse">
                <a:avLst/>
              </a:prstGeom>
              <a:solidFill>
                <a:srgbClr val="0070C0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1664217" y="4764506"/>
                <a:ext cx="58667" cy="58667"/>
              </a:xfrm>
              <a:prstGeom prst="ellipse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</p:grpSp>
        <p:cxnSp>
          <p:nvCxnSpPr>
            <p:cNvPr id="244" name="Straight Connector 243"/>
            <p:cNvCxnSpPr/>
            <p:nvPr/>
          </p:nvCxnSpPr>
          <p:spPr>
            <a:xfrm flipH="1" flipV="1">
              <a:off x="3254598" y="5665322"/>
              <a:ext cx="75895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H="1" flipV="1">
              <a:off x="1326048" y="5665322"/>
              <a:ext cx="75895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flipH="1" flipV="1">
              <a:off x="5194169" y="5665322"/>
              <a:ext cx="75895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flipH="1" flipV="1">
              <a:off x="7121130" y="5665322"/>
              <a:ext cx="75895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flipH="1" flipV="1">
              <a:off x="9116852" y="5661084"/>
              <a:ext cx="758952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2" name="TextBox 351"/>
          <p:cNvSpPr txBox="1"/>
          <p:nvPr/>
        </p:nvSpPr>
        <p:spPr>
          <a:xfrm>
            <a:off x="1771614" y="4555636"/>
            <a:ext cx="951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0.5 nm</a:t>
            </a:r>
          </a:p>
        </p:txBody>
      </p:sp>
      <p:sp>
        <p:nvSpPr>
          <p:cNvPr id="353" name="Title 1"/>
          <p:cNvSpPr>
            <a:spLocks noGrp="1"/>
          </p:cNvSpPr>
          <p:nvPr>
            <p:ph type="title"/>
          </p:nvPr>
        </p:nvSpPr>
        <p:spPr>
          <a:xfrm>
            <a:off x="1068310" y="-18023"/>
            <a:ext cx="7119132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Counting Point Defects in </a:t>
            </a:r>
            <a:br>
              <a:rPr lang="en-US" b="1" dirty="0"/>
            </a:br>
            <a:r>
              <a:rPr lang="en-US" b="1" dirty="0"/>
              <a:t>CVD-Grown BN</a:t>
            </a:r>
          </a:p>
        </p:txBody>
      </p:sp>
      <p:pic>
        <p:nvPicPr>
          <p:cNvPr id="356" name="Picture 35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32" y="5375894"/>
            <a:ext cx="3104020" cy="365760"/>
          </a:xfrm>
          <a:prstGeom prst="rect">
            <a:avLst/>
          </a:prstGeom>
          <a:ln w="28575" cmpd="sng">
            <a:noFill/>
          </a:ln>
        </p:spPr>
      </p:pic>
      <p:sp>
        <p:nvSpPr>
          <p:cNvPr id="357" name="Oval 356"/>
          <p:cNvSpPr/>
          <p:nvPr/>
        </p:nvSpPr>
        <p:spPr>
          <a:xfrm>
            <a:off x="5252185" y="2474641"/>
            <a:ext cx="1569937" cy="740929"/>
          </a:xfrm>
          <a:prstGeom prst="ellipse">
            <a:avLst/>
          </a:prstGeom>
          <a:ln w="28575" cmpd="sng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400">
              <a:solidFill>
                <a:schemeClr val="bg1"/>
              </a:solidFill>
              <a:latin typeface="Tahoma" charset="0"/>
              <a:ea typeface="ＭＳ Ｐゴシック" charset="0"/>
              <a:cs typeface="Lucida Sans Unicode" charset="0"/>
            </a:endParaRPr>
          </a:p>
        </p:txBody>
      </p:sp>
      <p:sp>
        <p:nvSpPr>
          <p:cNvPr id="358" name="Oval 357"/>
          <p:cNvSpPr/>
          <p:nvPr/>
        </p:nvSpPr>
        <p:spPr>
          <a:xfrm>
            <a:off x="7009801" y="2474641"/>
            <a:ext cx="1569937" cy="740929"/>
          </a:xfrm>
          <a:prstGeom prst="ellipse">
            <a:avLst/>
          </a:prstGeom>
          <a:ln w="28575" cmpd="sng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400">
              <a:solidFill>
                <a:schemeClr val="bg1"/>
              </a:solidFill>
              <a:latin typeface="Tahoma" charset="0"/>
              <a:ea typeface="ＭＳ Ｐゴシック" charset="0"/>
              <a:cs typeface="Lucida Sans Unicode" charset="0"/>
            </a:endParaRPr>
          </a:p>
        </p:txBody>
      </p:sp>
      <p:sp>
        <p:nvSpPr>
          <p:cNvPr id="359" name="Oval 358"/>
          <p:cNvSpPr/>
          <p:nvPr/>
        </p:nvSpPr>
        <p:spPr>
          <a:xfrm>
            <a:off x="9003251" y="2463199"/>
            <a:ext cx="934906" cy="740929"/>
          </a:xfrm>
          <a:prstGeom prst="ellipse">
            <a:avLst/>
          </a:prstGeom>
          <a:ln w="38100" cmpd="sng">
            <a:solidFill>
              <a:srgbClr val="3366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400">
              <a:solidFill>
                <a:schemeClr val="bg1"/>
              </a:solidFill>
              <a:latin typeface="Tahoma" charset="0"/>
              <a:ea typeface="ＭＳ Ｐゴシック" charset="0"/>
              <a:cs typeface="Lucida Sans Unicode" charset="0"/>
            </a:endParaRPr>
          </a:p>
        </p:txBody>
      </p:sp>
      <p:sp>
        <p:nvSpPr>
          <p:cNvPr id="360" name="Oval 359"/>
          <p:cNvSpPr/>
          <p:nvPr/>
        </p:nvSpPr>
        <p:spPr>
          <a:xfrm>
            <a:off x="3890302" y="2461586"/>
            <a:ext cx="934906" cy="740929"/>
          </a:xfrm>
          <a:prstGeom prst="ellipse">
            <a:avLst/>
          </a:prstGeom>
          <a:ln w="38100" cmpd="sng">
            <a:solidFill>
              <a:srgbClr val="3366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400">
              <a:solidFill>
                <a:schemeClr val="bg1"/>
              </a:solidFill>
              <a:latin typeface="Tahoma" charset="0"/>
              <a:ea typeface="ＭＳ Ｐゴシック" charset="0"/>
              <a:cs typeface="Lucida Sans Unicode" charset="0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5355755" y="2679727"/>
            <a:ext cx="257805" cy="256073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400">
              <a:solidFill>
                <a:schemeClr val="bg1"/>
              </a:solidFill>
              <a:latin typeface="Tahoma" charset="0"/>
              <a:ea typeface="ＭＳ Ｐゴシック" charset="0"/>
              <a:cs typeface="Lucida Sans Unicode" charset="0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7150398" y="2678520"/>
            <a:ext cx="257805" cy="256073"/>
          </a:xfrm>
          <a:prstGeom prst="ellipse">
            <a:avLst/>
          </a:prstGeom>
          <a:solidFill>
            <a:srgbClr val="00FF33"/>
          </a:solidFill>
          <a:ln w="28575" cmpd="sng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400">
              <a:solidFill>
                <a:schemeClr val="bg1"/>
              </a:solidFill>
              <a:latin typeface="Tahoma" charset="0"/>
              <a:ea typeface="ＭＳ Ｐゴシック" charset="0"/>
              <a:cs typeface="Lucida Sans Unicode" charset="0"/>
            </a:endParaRPr>
          </a:p>
        </p:txBody>
      </p:sp>
      <p:graphicFrame>
        <p:nvGraphicFramePr>
          <p:cNvPr id="129" name="Object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024891"/>
              </p:ext>
            </p:extLst>
          </p:nvPr>
        </p:nvGraphicFramePr>
        <p:xfrm>
          <a:off x="1524000" y="5125981"/>
          <a:ext cx="5468938" cy="1094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9" imgW="2578100" imgH="469900" progId="Equation.3">
                  <p:embed/>
                </p:oleObj>
              </mc:Choice>
              <mc:Fallback>
                <p:oleObj name="Equation" r:id="rId9" imgW="2578100" imgH="469900" progId="Equation.3">
                  <p:embed/>
                  <p:pic>
                    <p:nvPicPr>
                      <p:cNvPr id="129" name="Object 1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24000" y="5125981"/>
                        <a:ext cx="5468938" cy="109459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711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4D28-7544-45B2-B554-01020484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DFA40-9588-4CE1-AF6D-31619CFD8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905269" cy="4195481"/>
          </a:xfrm>
        </p:spPr>
        <p:txBody>
          <a:bodyPr/>
          <a:lstStyle/>
          <a:p>
            <a:r>
              <a:rPr lang="en-US" dirty="0"/>
              <a:t>Many Instruments</a:t>
            </a:r>
          </a:p>
          <a:p>
            <a:r>
              <a:rPr lang="en-US" dirty="0"/>
              <a:t>Many Techniques</a:t>
            </a:r>
          </a:p>
          <a:p>
            <a:r>
              <a:rPr lang="en-US" dirty="0"/>
              <a:t>Many Possibilities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4000" dirty="0"/>
              <a:t>Use the cool TEMs in your neighborhood.</a:t>
            </a:r>
          </a:p>
          <a:p>
            <a:pPr marL="0" indent="0">
              <a:buNone/>
            </a:pPr>
            <a:r>
              <a:rPr lang="en-US" sz="4000" dirty="0"/>
              <a:t>		It is fun 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904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B820-0F10-4ECD-B338-7E2F9EDA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657FDE-30B0-4C59-8F75-80180C365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9822" y="720693"/>
            <a:ext cx="4083694" cy="5778429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FE3FAF-0C5F-4E53-89ED-5AAACF7C9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496" y="452717"/>
            <a:ext cx="4085550" cy="565691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E175AA1-72B3-4ADF-B2C8-36DB00006B21}"/>
              </a:ext>
            </a:extLst>
          </p:cNvPr>
          <p:cNvGrpSpPr/>
          <p:nvPr/>
        </p:nvGrpSpPr>
        <p:grpSpPr>
          <a:xfrm>
            <a:off x="4942148" y="1637071"/>
            <a:ext cx="6487707" cy="3970318"/>
            <a:chOff x="4942148" y="1637071"/>
            <a:chExt cx="6487707" cy="39703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D2BF74-6F85-4288-BE42-7CCB68FF2E45}"/>
                </a:ext>
              </a:extLst>
            </p:cNvPr>
            <p:cNvSpPr txBox="1"/>
            <p:nvPr/>
          </p:nvSpPr>
          <p:spPr>
            <a:xfrm>
              <a:off x="8613058" y="1637071"/>
              <a:ext cx="2816797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condenser lens</a:t>
              </a:r>
            </a:p>
            <a:p>
              <a:endParaRPr lang="en-US" sz="2800" dirty="0"/>
            </a:p>
            <a:p>
              <a:endParaRPr lang="en-US" sz="2800" dirty="0"/>
            </a:p>
            <a:p>
              <a:r>
                <a:rPr lang="en-US" sz="2800" dirty="0"/>
                <a:t>objective lens</a:t>
              </a:r>
            </a:p>
            <a:p>
              <a:endParaRPr lang="en-US" sz="2800" dirty="0"/>
            </a:p>
            <a:p>
              <a:endParaRPr lang="en-US" sz="2800" dirty="0"/>
            </a:p>
            <a:p>
              <a:endParaRPr lang="en-US" sz="2800" dirty="0"/>
            </a:p>
            <a:p>
              <a:r>
                <a:rPr lang="en-US" sz="2800" dirty="0"/>
                <a:t>projector lens</a:t>
              </a:r>
            </a:p>
            <a:p>
              <a:endParaRPr lang="en-US" sz="28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7631A7-E902-4F98-8A66-9C3468FC974E}"/>
                </a:ext>
              </a:extLst>
            </p:cNvPr>
            <p:cNvSpPr/>
            <p:nvPr/>
          </p:nvSpPr>
          <p:spPr>
            <a:xfrm>
              <a:off x="4942148" y="1777050"/>
              <a:ext cx="1275736" cy="26797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724ADF-DA5D-4D97-A9A7-1DEAC710A8DC}"/>
                </a:ext>
              </a:extLst>
            </p:cNvPr>
            <p:cNvSpPr/>
            <p:nvPr/>
          </p:nvSpPr>
          <p:spPr>
            <a:xfrm>
              <a:off x="4942148" y="3155382"/>
              <a:ext cx="1275736" cy="26797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B6DD35D-1B69-4BDC-9415-62180FC2C947}"/>
                </a:ext>
              </a:extLst>
            </p:cNvPr>
            <p:cNvSpPr/>
            <p:nvPr/>
          </p:nvSpPr>
          <p:spPr>
            <a:xfrm>
              <a:off x="4942148" y="4833517"/>
              <a:ext cx="1275736" cy="26797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76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BFC52-DE61-4D18-8E47-DB1C426A3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Electron by Energy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0911F2-2CBC-4673-87F6-C98498805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321" y="2052638"/>
            <a:ext cx="7393134" cy="4195762"/>
          </a:xfrm>
        </p:spPr>
      </p:pic>
    </p:spTree>
    <p:extLst>
      <p:ext uri="{BB962C8B-B14F-4D97-AF65-F5344CB8AC3E}">
        <p14:creationId xmlns:p14="http://schemas.microsoft.com/office/powerpoint/2010/main" val="81295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C380-F4AF-40C9-A65E-6E85519C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Energy-Loss Spectroscopy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CD5DD6-065B-4DB1-8FF1-72F7C61E8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7342" y="1441671"/>
            <a:ext cx="6943492" cy="5299292"/>
          </a:xfrm>
        </p:spPr>
      </p:pic>
    </p:spTree>
    <p:extLst>
      <p:ext uri="{BB962C8B-B14F-4D97-AF65-F5344CB8AC3E}">
        <p14:creationId xmlns:p14="http://schemas.microsoft.com/office/powerpoint/2010/main" val="465180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572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Why do microscopy with electrons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2070888"/>
            <a:ext cx="8001000" cy="3581400"/>
          </a:xfrm>
        </p:spPr>
        <p:txBody>
          <a:bodyPr/>
          <a:lstStyle/>
          <a:p>
            <a:r>
              <a:rPr lang="en-US" dirty="0"/>
              <a:t>Small Wavelength</a:t>
            </a:r>
          </a:p>
          <a:p>
            <a:pPr lvl="1"/>
            <a:r>
              <a:rPr lang="en-US" dirty="0"/>
              <a:t>You cannot resolve anything much smaller than your wavelength</a:t>
            </a:r>
          </a:p>
          <a:p>
            <a:r>
              <a:rPr lang="en-US" dirty="0"/>
              <a:t>Lenses</a:t>
            </a:r>
          </a:p>
          <a:p>
            <a:pPr lvl="1"/>
            <a:r>
              <a:rPr lang="en-US" dirty="0"/>
              <a:t>The reason one does not have X-ray and neutron microscopes is that there is no lens for those particles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334986" y="5246132"/>
            <a:ext cx="7494814" cy="115466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Atomic scale resolution is possible with electron and ion microscopy</a:t>
            </a:r>
          </a:p>
        </p:txBody>
      </p:sp>
    </p:spTree>
    <p:extLst>
      <p:ext uri="{BB962C8B-B14F-4D97-AF65-F5344CB8AC3E}">
        <p14:creationId xmlns:p14="http://schemas.microsoft.com/office/powerpoint/2010/main" val="2571955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1" y="320676"/>
            <a:ext cx="7159625" cy="1431925"/>
          </a:xfrm>
        </p:spPr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Understanding Size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How small is small ?</a:t>
            </a:r>
          </a:p>
        </p:txBody>
      </p:sp>
    </p:spTree>
    <p:extLst>
      <p:ext uri="{BB962C8B-B14F-4D97-AF65-F5344CB8AC3E}">
        <p14:creationId xmlns:p14="http://schemas.microsoft.com/office/powerpoint/2010/main" val="2469474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1" y="320676"/>
            <a:ext cx="7159625" cy="1431925"/>
          </a:xfrm>
        </p:spPr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Understanding Size</a:t>
            </a:r>
          </a:p>
        </p:txBody>
      </p:sp>
      <p:pic>
        <p:nvPicPr>
          <p:cNvPr id="21507" name="Picture 3" descr="The image “http://www.venture-technologies-llc.com/course/part1_files/v3_slide0036_image010.gif” cannot be displayed, because it contains errors.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1" y="1600201"/>
            <a:ext cx="3775075" cy="4081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7680325" y="2093913"/>
            <a:ext cx="5934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1 m</a:t>
            </a: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1889126" y="6284913"/>
            <a:ext cx="17107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Source: CERN</a:t>
            </a:r>
          </a:p>
        </p:txBody>
      </p:sp>
    </p:spTree>
    <p:extLst>
      <p:ext uri="{BB962C8B-B14F-4D97-AF65-F5344CB8AC3E}">
        <p14:creationId xmlns:p14="http://schemas.microsoft.com/office/powerpoint/2010/main" val="422655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21547</TotalTime>
  <Words>698</Words>
  <Application>Microsoft Office PowerPoint</Application>
  <PresentationFormat>Widescreen</PresentationFormat>
  <Paragraphs>168</Paragraphs>
  <Slides>32</Slides>
  <Notes>13</Notes>
  <HiddenSlides>0</HiddenSlides>
  <MMClips>2</MMClips>
  <ScaleCrop>false</ScaleCrop>
  <HeadingPairs>
    <vt:vector size="10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ＭＳ Ｐゴシック</vt:lpstr>
      <vt:lpstr>Arial</vt:lpstr>
      <vt:lpstr>Calibri</vt:lpstr>
      <vt:lpstr>Century Gothic</vt:lpstr>
      <vt:lpstr>Lucida Sans Unicode</vt:lpstr>
      <vt:lpstr>Symbol</vt:lpstr>
      <vt:lpstr>Tahoma</vt:lpstr>
      <vt:lpstr>Times New Roman</vt:lpstr>
      <vt:lpstr>Wingdings 3</vt:lpstr>
      <vt:lpstr>Ion</vt:lpstr>
      <vt:lpstr>???</vt:lpstr>
      <vt:lpstr>Equation</vt:lpstr>
      <vt:lpstr>Machine Learning in STEM  2023   Transmission Electron Microscopy</vt:lpstr>
      <vt:lpstr>What is that bright atom  in the carbon nannohorn?</vt:lpstr>
      <vt:lpstr>Instrument</vt:lpstr>
      <vt:lpstr>Principle</vt:lpstr>
      <vt:lpstr>Sorting Electron by Energy</vt:lpstr>
      <vt:lpstr>Electron Energy-Loss Spectroscopy</vt:lpstr>
      <vt:lpstr>Why do microscopy with electrons</vt:lpstr>
      <vt:lpstr>Understanding Size</vt:lpstr>
      <vt:lpstr>Understanding Size</vt:lpstr>
      <vt:lpstr>Understanding Size</vt:lpstr>
      <vt:lpstr>Understanding Size</vt:lpstr>
      <vt:lpstr>Understanding Size</vt:lpstr>
      <vt:lpstr>Understanding Size</vt:lpstr>
      <vt:lpstr>Understanding Size</vt:lpstr>
      <vt:lpstr>Understanding Size</vt:lpstr>
      <vt:lpstr>Understanding Size</vt:lpstr>
      <vt:lpstr>Understanding Size</vt:lpstr>
      <vt:lpstr>Macro to Nano</vt:lpstr>
      <vt:lpstr>Education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Counting Point Defects in  CVD-Grown BN</vt:lpstr>
      <vt:lpstr>Summary</vt:lpstr>
    </vt:vector>
  </TitlesOfParts>
  <Company>University of Tennessee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MSE 513 Thermodynamics of Materials</dc:title>
  <dc:creator>Duscher, Gerd J</dc:creator>
  <cp:lastModifiedBy>Duscher, Gerd J</cp:lastModifiedBy>
  <cp:revision>300</cp:revision>
  <dcterms:created xsi:type="dcterms:W3CDTF">2020-08-13T18:23:55Z</dcterms:created>
  <dcterms:modified xsi:type="dcterms:W3CDTF">2023-06-08T21:57:55Z</dcterms:modified>
</cp:coreProperties>
</file>